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3" r:id="rId17"/>
    <p:sldId id="270" r:id="rId18"/>
    <p:sldId id="274" r:id="rId19"/>
    <p:sldId id="275" r:id="rId20"/>
    <p:sldId id="299" r:id="rId21"/>
    <p:sldId id="300" r:id="rId22"/>
    <p:sldId id="301" r:id="rId23"/>
    <p:sldId id="305" r:id="rId24"/>
    <p:sldId id="276" r:id="rId25"/>
    <p:sldId id="277" r:id="rId26"/>
    <p:sldId id="278" r:id="rId27"/>
    <p:sldId id="279" r:id="rId28"/>
    <p:sldId id="280" r:id="rId29"/>
    <p:sldId id="282" r:id="rId30"/>
    <p:sldId id="302" r:id="rId31"/>
    <p:sldId id="295" r:id="rId32"/>
    <p:sldId id="281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4" r:id="rId41"/>
    <p:sldId id="303" r:id="rId42"/>
    <p:sldId id="306" r:id="rId43"/>
    <p:sldId id="290" r:id="rId44"/>
    <p:sldId id="291" r:id="rId45"/>
    <p:sldId id="293" r:id="rId46"/>
    <p:sldId id="304" r:id="rId47"/>
    <p:sldId id="292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F6BC93A-638D-4352-8B24-2DFA41BA9BF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2"/>
            <p14:sldId id="268"/>
            <p14:sldId id="269"/>
            <p14:sldId id="273"/>
            <p14:sldId id="270"/>
            <p14:sldId id="274"/>
          </p14:sldIdLst>
        </p14:section>
        <p14:section name="Regression" id="{E91EF8BB-214C-4EB6-B04B-29FF390B7028}">
          <p14:sldIdLst>
            <p14:sldId id="275"/>
            <p14:sldId id="299"/>
            <p14:sldId id="300"/>
            <p14:sldId id="301"/>
            <p14:sldId id="305"/>
            <p14:sldId id="276"/>
            <p14:sldId id="277"/>
            <p14:sldId id="278"/>
            <p14:sldId id="279"/>
            <p14:sldId id="280"/>
          </p14:sldIdLst>
        </p14:section>
        <p14:section name="Binaryclass" id="{CF7AE0E0-954E-4A2E-A243-AD501268E25A}">
          <p14:sldIdLst>
            <p14:sldId id="282"/>
            <p14:sldId id="302"/>
            <p14:sldId id="295"/>
            <p14:sldId id="281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multipleclassification" id="{DE56FA8A-D983-4F8A-A3E9-E89FEA00A50D}">
          <p14:sldIdLst>
            <p14:sldId id="289"/>
            <p14:sldId id="294"/>
            <p14:sldId id="303"/>
            <p14:sldId id="306"/>
            <p14:sldId id="290"/>
            <p14:sldId id="291"/>
            <p14:sldId id="293"/>
            <p14:sldId id="304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845" autoAdjust="0"/>
  </p:normalViewPr>
  <p:slideViewPr>
    <p:cSldViewPr snapToGrid="0" showGuides="1">
      <p:cViewPr varScale="1">
        <p:scale>
          <a:sx n="100" d="100"/>
          <a:sy n="100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9681B-75CD-466B-B232-309DF7B0D8FF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26D50-1549-4CB6-8ABB-C0B133507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4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26D50-1549-4CB6-8ABB-C0B133507F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41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한 명의 </a:t>
            </a:r>
            <a:r>
              <a:rPr lang="en-US" altLang="ko-KR"/>
              <a:t>patient</a:t>
            </a:r>
            <a:r>
              <a:rPr lang="ko-KR" altLang="en-US"/>
              <a:t>의 </a:t>
            </a:r>
            <a:r>
              <a:rPr lang="en-US" altLang="ko-KR"/>
              <a:t>fMRI</a:t>
            </a:r>
            <a:r>
              <a:rPr lang="ko-KR" altLang="en-US"/>
              <a:t>를 그 사람의 </a:t>
            </a:r>
            <a:r>
              <a:rPr lang="en-US" altLang="ko-KR"/>
              <a:t>structural mri</a:t>
            </a:r>
            <a:r>
              <a:rPr lang="ko-KR" altLang="en-US"/>
              <a:t>에 </a:t>
            </a:r>
            <a:r>
              <a:rPr lang="en-US" altLang="ko-KR"/>
              <a:t>registration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26D50-1549-4CB6-8ABB-C0B133507F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시간에 따른 </a:t>
            </a:r>
            <a:r>
              <a:rPr lang="ko-KR" altLang="en-US" dirty="0" err="1"/>
              <a:t>복셀에서</a:t>
            </a:r>
            <a:r>
              <a:rPr lang="ko-KR" altLang="en-US" dirty="0"/>
              <a:t> 보이는 실제 데이터를 </a:t>
            </a:r>
            <a:r>
              <a:rPr lang="en-US" altLang="ko-KR" dirty="0"/>
              <a:t>Y</a:t>
            </a:r>
            <a:r>
              <a:rPr lang="ko-KR" altLang="en-US" dirty="0"/>
              <a:t>라고 한다면 그와 유사한 형태의 </a:t>
            </a:r>
            <a:r>
              <a:rPr lang="en-US" altLang="ko-KR" dirty="0"/>
              <a:t>design</a:t>
            </a:r>
            <a:r>
              <a:rPr lang="en-US" altLang="ko-KR" baseline="0" dirty="0"/>
              <a:t> matrix</a:t>
            </a:r>
            <a:r>
              <a:rPr lang="ko-KR" altLang="en-US" baseline="0" dirty="0"/>
              <a:t>를 만들어 </a:t>
            </a:r>
            <a:r>
              <a:rPr lang="en-US" altLang="ko-KR" baseline="0" dirty="0"/>
              <a:t>X</a:t>
            </a:r>
            <a:r>
              <a:rPr lang="ko-KR" altLang="en-US" baseline="0" dirty="0"/>
              <a:t>라고 칭하면 </a:t>
            </a:r>
            <a:r>
              <a:rPr lang="en-US" altLang="ko-KR" baseline="0" dirty="0"/>
              <a:t>weight</a:t>
            </a:r>
            <a:r>
              <a:rPr lang="ko-KR" altLang="en-US" baseline="0" dirty="0"/>
              <a:t>인 베타로 어느 위치에서 활성화가 </a:t>
            </a:r>
            <a:r>
              <a:rPr lang="ko-KR" altLang="en-US" baseline="0" dirty="0" err="1"/>
              <a:t>나타난지를</a:t>
            </a:r>
            <a:r>
              <a:rPr lang="ko-KR" altLang="en-US" baseline="0" dirty="0"/>
              <a:t> 알 수 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26D50-1549-4CB6-8ABB-C0B133507F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385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26D50-1549-4CB6-8ABB-C0B133507F0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74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precision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정밀도 </a:t>
            </a:r>
            <a:r>
              <a:rPr lang="en-US" altLang="ko-KR" baseline="0" dirty="0" smtClean="0"/>
              <a:t>- 1</a:t>
            </a:r>
            <a:r>
              <a:rPr lang="ko-KR" altLang="en-US" baseline="0" dirty="0" smtClean="0"/>
              <a:t>이라고 </a:t>
            </a:r>
            <a:r>
              <a:rPr lang="ko-KR" altLang="en-US" baseline="0" dirty="0" err="1" smtClean="0"/>
              <a:t>분류기가</a:t>
            </a:r>
            <a:r>
              <a:rPr lang="ko-KR" altLang="en-US" baseline="0" dirty="0" smtClean="0"/>
              <a:t> 예측한 결과 중에 </a:t>
            </a:r>
            <a:r>
              <a:rPr lang="ko-KR" altLang="en-US" baseline="0" dirty="0" err="1" smtClean="0"/>
              <a:t>분류기가</a:t>
            </a:r>
            <a:r>
              <a:rPr lang="ko-KR" altLang="en-US" baseline="0" dirty="0" smtClean="0"/>
              <a:t> 맞춘 비율</a:t>
            </a:r>
            <a:endParaRPr lang="en-US" altLang="ko-KR" baseline="0" dirty="0" smtClean="0"/>
          </a:p>
          <a:p>
            <a:r>
              <a:rPr lang="en-US" altLang="ko-KR" dirty="0" smtClean="0"/>
              <a:t>recall 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(sensitivity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민감도</a:t>
            </a:r>
            <a:r>
              <a:rPr lang="en-US" altLang="ko-KR" baseline="0" dirty="0" smtClean="0"/>
              <a:t>) - </a:t>
            </a:r>
            <a:r>
              <a:rPr lang="ko-KR" altLang="en-US" baseline="0" dirty="0" smtClean="0"/>
              <a:t>원래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인 </a:t>
            </a:r>
            <a:r>
              <a:rPr lang="ko-KR" altLang="en-US" baseline="0" dirty="0" err="1" smtClean="0"/>
              <a:t>실제값에서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이라고 </a:t>
            </a:r>
            <a:r>
              <a:rPr lang="ko-KR" altLang="en-US" baseline="0" dirty="0" err="1" smtClean="0"/>
              <a:t>분류기가</a:t>
            </a:r>
            <a:r>
              <a:rPr lang="ko-KR" altLang="en-US" baseline="0" dirty="0" smtClean="0"/>
              <a:t> 맞춘 비율</a:t>
            </a:r>
            <a:endParaRPr lang="en-US" altLang="ko-KR" baseline="0" dirty="0" smtClean="0"/>
          </a:p>
          <a:p>
            <a:r>
              <a:rPr lang="en-US" altLang="ko-KR" dirty="0" smtClean="0"/>
              <a:t>F1 score - </a:t>
            </a:r>
            <a:r>
              <a:rPr lang="ko-KR" altLang="en-US" dirty="0" smtClean="0"/>
              <a:t>정밀도와 </a:t>
            </a:r>
            <a:r>
              <a:rPr lang="ko-KR" altLang="en-US" dirty="0" err="1" smtClean="0"/>
              <a:t>재현율의</a:t>
            </a:r>
            <a:r>
              <a:rPr lang="ko-KR" altLang="en-US" dirty="0" smtClean="0"/>
              <a:t> 조화평균으로 </a:t>
            </a:r>
            <a:r>
              <a:rPr lang="ko-KR" altLang="en-US" dirty="0" err="1" smtClean="0"/>
              <a:t>분류기간의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성능비교를</a:t>
            </a:r>
            <a:r>
              <a:rPr lang="ko-KR" altLang="en-US" dirty="0" smtClean="0"/>
              <a:t> 할 때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26D50-1549-4CB6-8ABB-C0B133507F0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19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class 1</a:t>
            </a:r>
            <a:r>
              <a:rPr lang="ko-KR" altLang="en-US" dirty="0" smtClean="0"/>
              <a:t>에 대한 결과가 좋지 않은 </a:t>
            </a:r>
            <a:r>
              <a:rPr lang="en-US" altLang="ko-KR" dirty="0" err="1" smtClean="0"/>
              <a:t>logisitic</a:t>
            </a:r>
            <a:r>
              <a:rPr lang="en-US" altLang="ko-KR" baseline="0" dirty="0" smtClean="0"/>
              <a:t> regression</a:t>
            </a:r>
            <a:r>
              <a:rPr lang="ko-KR" altLang="en-US" baseline="0" dirty="0" smtClean="0"/>
              <a:t>이나 </a:t>
            </a:r>
            <a:r>
              <a:rPr lang="en-US" altLang="ko-KR" baseline="0" dirty="0" smtClean="0"/>
              <a:t>kernel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linear</a:t>
            </a:r>
            <a:r>
              <a:rPr lang="ko-KR" altLang="en-US" baseline="0" dirty="0" smtClean="0"/>
              <a:t>인 </a:t>
            </a:r>
            <a:r>
              <a:rPr lang="en-US" altLang="ko-KR" baseline="0" dirty="0" smtClean="0"/>
              <a:t>SVM</a:t>
            </a:r>
            <a:r>
              <a:rPr lang="ko-KR" altLang="en-US" baseline="0" dirty="0" smtClean="0"/>
              <a:t>의 경우 선형적으로 데이터를 나누려는 반면에 </a:t>
            </a:r>
            <a:r>
              <a:rPr lang="en-US" altLang="ko-KR" baseline="0" dirty="0" err="1" smtClean="0"/>
              <a:t>randomforest</a:t>
            </a:r>
            <a:r>
              <a:rPr lang="ko-KR" altLang="en-US" baseline="0" dirty="0" smtClean="0"/>
              <a:t>는 특징을 기반으로 트리를 만들어 구분을 하기 때문에 데이터 분포에 의존하지 않아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26D50-1549-4CB6-8ABB-C0B133507F0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0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00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1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9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8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862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0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47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95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45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81CB4-4FBC-4CD2-B0BD-39BF8C58717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7E6EF-FE92-4DA1-84E9-06DBFF2B9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498109"/>
            <a:ext cx="9144000" cy="2387600"/>
          </a:xfrm>
        </p:spPr>
        <p:txBody>
          <a:bodyPr/>
          <a:lstStyle/>
          <a:p>
            <a:r>
              <a:rPr lang="en-US" altLang="ko-KR"/>
              <a:t>FSL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977784"/>
            <a:ext cx="9144000" cy="3255962"/>
          </a:xfrm>
        </p:spPr>
        <p:txBody>
          <a:bodyPr>
            <a:normAutofit/>
          </a:bodyPr>
          <a:lstStyle/>
          <a:p>
            <a:pPr algn="l"/>
            <a:r>
              <a:rPr lang="en-US" altLang="ko-KR"/>
              <a:t>1. structural MRI</a:t>
            </a:r>
          </a:p>
          <a:p>
            <a:pPr lvl="1" algn="l"/>
            <a:r>
              <a:rPr lang="en-US" altLang="ko-KR"/>
              <a:t>-skull removal</a:t>
            </a:r>
          </a:p>
          <a:p>
            <a:pPr lvl="1" algn="l"/>
            <a:r>
              <a:rPr lang="en-US" altLang="ko-KR"/>
              <a:t>-registration</a:t>
            </a:r>
          </a:p>
          <a:p>
            <a:pPr lvl="1" algn="l"/>
            <a:r>
              <a:rPr lang="en-US" altLang="ko-KR"/>
              <a:t>-segmentation</a:t>
            </a:r>
          </a:p>
          <a:p>
            <a:pPr algn="l"/>
            <a:r>
              <a:rPr lang="en-US" altLang="ko-KR"/>
              <a:t>2. fMRI</a:t>
            </a:r>
          </a:p>
          <a:p>
            <a:pPr lvl="1" algn="l"/>
            <a:r>
              <a:rPr lang="en-US" altLang="ko-KR"/>
              <a:t>-rest</a:t>
            </a:r>
          </a:p>
          <a:p>
            <a:pPr lvl="1" algn="l"/>
            <a:r>
              <a:rPr lang="en-US" altLang="ko-KR"/>
              <a:t>-task</a:t>
            </a:r>
          </a:p>
          <a:p>
            <a:pPr lvl="1" algn="l"/>
            <a:r>
              <a:rPr lang="en-US" altLang="ko-KR"/>
              <a:t>-group FEAT</a:t>
            </a:r>
          </a:p>
          <a:p>
            <a:pPr lvl="1" algn="l"/>
            <a:r>
              <a:rPr lang="en-US" altLang="ko-KR"/>
              <a:t>-ICA</a:t>
            </a:r>
          </a:p>
          <a:p>
            <a:pPr algn="l"/>
            <a:endParaRPr lang="en-US" altLang="ko-KR"/>
          </a:p>
          <a:p>
            <a:pPr algn="l"/>
            <a:endParaRPr lang="en-US" altLang="ko-KR"/>
          </a:p>
          <a:p>
            <a:pPr algn="l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212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9920"/>
            <a:ext cx="5389331" cy="31458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5743"/>
            <a:ext cx="3775364" cy="46740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44" y="4789757"/>
            <a:ext cx="3439875" cy="20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fMRI group FEAT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5" y="1479298"/>
            <a:ext cx="3010594" cy="1594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3941" y="3181771"/>
            <a:ext cx="127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subject 1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5" y="3916744"/>
            <a:ext cx="3010594" cy="15945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3941" y="5818774"/>
            <a:ext cx="130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subject 2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193" y="1435142"/>
            <a:ext cx="3091614" cy="16389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96878" y="3213896"/>
            <a:ext cx="121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subject 3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04766" y="5815673"/>
            <a:ext cx="118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subject 4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193" y="3887580"/>
            <a:ext cx="3057199" cy="162374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3703" y="1383678"/>
            <a:ext cx="3192112" cy="16733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848410" y="3181771"/>
            <a:ext cx="121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subject 5</a:t>
            </a: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1253" y="4075551"/>
            <a:ext cx="3865136" cy="12620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89756" y="5492752"/>
            <a:ext cx="19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group mean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21253" y="4505498"/>
            <a:ext cx="1030812" cy="52370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66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ICA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9" y="2376004"/>
            <a:ext cx="5262411" cy="30037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16" y="72223"/>
            <a:ext cx="3473029" cy="28257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015" y="2899245"/>
            <a:ext cx="3473029" cy="11146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572" y="4279260"/>
            <a:ext cx="5253042" cy="229193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464795" y="2635134"/>
            <a:ext cx="0" cy="248550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64795" y="5118845"/>
            <a:ext cx="4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53</a:t>
            </a:r>
            <a:endParaRPr lang="ko-KR" altLang="en-US"/>
          </a:p>
        </p:txBody>
      </p:sp>
      <p:cxnSp>
        <p:nvCxnSpPr>
          <p:cNvPr id="12" name="직선 화살표 연결선 11"/>
          <p:cNvCxnSpPr>
            <a:stCxn id="10" idx="0"/>
          </p:cNvCxnSpPr>
          <p:nvPr/>
        </p:nvCxnSpPr>
        <p:spPr>
          <a:xfrm flipH="1" flipV="1">
            <a:off x="3503363" y="4762019"/>
            <a:ext cx="209316" cy="356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E16A2D9-21F0-41D9-B4BE-D26FCC634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742" y="415608"/>
            <a:ext cx="3936460" cy="15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964101"/>
            <a:ext cx="9144000" cy="2387600"/>
          </a:xfrm>
        </p:spPr>
        <p:txBody>
          <a:bodyPr/>
          <a:lstStyle/>
          <a:p>
            <a:r>
              <a:rPr lang="en-US" altLang="ko-KR" dirty="0"/>
              <a:t>ANTs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443776"/>
            <a:ext cx="9144000" cy="165576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T1-T2 registration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MPR-T2flair registration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Lung ins-</a:t>
            </a:r>
            <a:r>
              <a:rPr lang="en-US" altLang="ko-KR" dirty="0" err="1"/>
              <a:t>exp</a:t>
            </a:r>
            <a:r>
              <a:rPr lang="en-US" altLang="ko-KR" dirty="0"/>
              <a:t> registration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ROI registration with </a:t>
            </a:r>
            <a:r>
              <a:rPr lang="en-US" altLang="ko-KR" dirty="0" err="1"/>
              <a:t>antsApplyTransforms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794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ANTs : T1-T2 (intrasubject)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73" y="2497696"/>
            <a:ext cx="1854945" cy="2090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751" y="4688378"/>
            <a:ext cx="214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moving image T1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50" y="2497696"/>
            <a:ext cx="3452599" cy="20909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1209" y="4688378"/>
            <a:ext cx="178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fixed image T2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887" y="2455459"/>
            <a:ext cx="3330931" cy="20943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69068" y="4688378"/>
            <a:ext cx="90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6700058" y="3192087"/>
            <a:ext cx="698269" cy="47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01294" y="3824439"/>
            <a:ext cx="169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rigid + affine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4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ANTs : MPR-T2flair (intrasubject)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374"/>
            <a:ext cx="3225613" cy="2085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4629" y="2925937"/>
            <a:ext cx="161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moving image : MPR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012"/>
            <a:ext cx="3591635" cy="1840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4017" y="5103739"/>
            <a:ext cx="161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fixed image :</a:t>
            </a:r>
          </a:p>
          <a:p>
            <a:r>
              <a:rPr lang="en-US" altLang="ko-KR">
                <a:solidFill>
                  <a:schemeClr val="bg1"/>
                </a:solidFill>
              </a:rPr>
              <a:t>T2flair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64" y="2092944"/>
            <a:ext cx="4143444" cy="21892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42045" y="4376637"/>
            <a:ext cx="95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output</a:t>
            </a:r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154370" y="3055727"/>
            <a:ext cx="931026" cy="739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02862" y="3939466"/>
            <a:ext cx="156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rigid+affine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92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ANTs : lung ins-</a:t>
            </a:r>
            <a:r>
              <a:rPr lang="en-US" altLang="ko-KR" dirty="0" err="1"/>
              <a:t>exp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4968" y="1899138"/>
            <a:ext cx="230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moving image : </a:t>
            </a:r>
            <a:r>
              <a:rPr lang="en-US" altLang="ko-KR" dirty="0" err="1"/>
              <a:t>exp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4661" y="1927114"/>
            <a:ext cx="22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fixed image : ins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58932" y="2296446"/>
            <a:ext cx="1522912" cy="15229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701562" y="2296446"/>
            <a:ext cx="1518078" cy="1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080" y="5096260"/>
            <a:ext cx="1913207" cy="16546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89750" y="4630192"/>
            <a:ext cx="10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289" y="1764374"/>
            <a:ext cx="2229161" cy="18385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58419" y="1264801"/>
            <a:ext cx="314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JacobianDeterminant</a:t>
            </a:r>
            <a:r>
              <a:rPr lang="en-US" altLang="ko-KR" dirty="0"/>
              <a:t> Image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9426" y="4630192"/>
            <a:ext cx="1950889" cy="19569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32346" y="4130619"/>
            <a:ext cx="195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WarpGrid</a:t>
            </a:r>
            <a:r>
              <a:rPr lang="en-US" altLang="ko-KR" dirty="0"/>
              <a:t> Image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2848957" y="4024434"/>
            <a:ext cx="545454" cy="534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53619" y="4094109"/>
            <a:ext cx="324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rigid + affine + </a:t>
            </a:r>
            <a:r>
              <a:rPr lang="en-US" altLang="ko-KR" dirty="0" smtClean="0">
                <a:solidFill>
                  <a:srgbClr val="92D050"/>
                </a:solidFill>
              </a:rPr>
              <a:t>deformation</a:t>
            </a:r>
            <a:endParaRPr lang="ko-KR" altLang="en-US" dirty="0">
              <a:solidFill>
                <a:srgbClr val="92D05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2358" y="1405975"/>
            <a:ext cx="1694835" cy="52369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6600" y="866775"/>
            <a:ext cx="179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Warped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25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ANTs : </a:t>
            </a:r>
            <a:r>
              <a:rPr lang="en-US" altLang="ko-KR" dirty="0" err="1"/>
              <a:t>antsApplyTransforms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916" y="2778369"/>
            <a:ext cx="2203718" cy="23911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78370"/>
            <a:ext cx="2200582" cy="2391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7829" y="5268391"/>
            <a:ext cx="211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MPR +MPR_ROI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3111" y="5195649"/>
            <a:ext cx="140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T2flair_ROI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19434" y="1789600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tumor ROI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1" y="1789600"/>
            <a:ext cx="163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airway ROI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23608"/>
          <a:stretch/>
        </p:blipFill>
        <p:spPr>
          <a:xfrm>
            <a:off x="6376768" y="2617323"/>
            <a:ext cx="5133277" cy="255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3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380491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32508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1. Regression</a:t>
            </a:r>
          </a:p>
          <a:p>
            <a:pPr lvl="1" algn="l"/>
            <a:r>
              <a:rPr lang="en-US" altLang="ko-KR" dirty="0" smtClean="0"/>
              <a:t>-Linear regression</a:t>
            </a:r>
          </a:p>
          <a:p>
            <a:pPr lvl="1" algn="l"/>
            <a:r>
              <a:rPr lang="en-US" altLang="ko-KR" dirty="0" smtClean="0"/>
              <a:t>-Ridge regression</a:t>
            </a:r>
          </a:p>
          <a:p>
            <a:pPr lvl="1" algn="l"/>
            <a:r>
              <a:rPr lang="en-US" altLang="ko-KR" dirty="0" smtClean="0"/>
              <a:t>-Lasso regression</a:t>
            </a:r>
          </a:p>
          <a:p>
            <a:pPr algn="l"/>
            <a:r>
              <a:rPr lang="en-US" altLang="ko-KR" dirty="0" smtClean="0"/>
              <a:t>2. Classification</a:t>
            </a:r>
          </a:p>
          <a:p>
            <a:pPr lvl="1" algn="l"/>
            <a:r>
              <a:rPr lang="en-US" altLang="ko-KR" dirty="0" smtClean="0"/>
              <a:t>-binary class</a:t>
            </a:r>
          </a:p>
          <a:p>
            <a:pPr lvl="1" algn="l"/>
            <a:r>
              <a:rPr lang="en-US" altLang="ko-KR" dirty="0" smtClean="0"/>
              <a:t>-multiple class</a:t>
            </a:r>
          </a:p>
        </p:txBody>
      </p:sp>
    </p:spTree>
    <p:extLst>
      <p:ext uri="{BB962C8B-B14F-4D97-AF65-F5344CB8AC3E}">
        <p14:creationId xmlns:p14="http://schemas.microsoft.com/office/powerpoint/2010/main" val="158160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 for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: </a:t>
            </a:r>
            <a:r>
              <a:rPr lang="en-US" altLang="ko-KR" dirty="0" err="1" smtClean="0"/>
              <a:t>sklearn.datasets.load_diabetes</a:t>
            </a:r>
            <a:endParaRPr lang="en-US" altLang="ko-KR" dirty="0" smtClean="0"/>
          </a:p>
          <a:p>
            <a:r>
              <a:rPr lang="en-US" altLang="ko-KR" dirty="0"/>
              <a:t>X</a:t>
            </a:r>
            <a:r>
              <a:rPr lang="en-US" altLang="ko-KR" dirty="0" smtClean="0"/>
              <a:t> : </a:t>
            </a:r>
            <a:r>
              <a:rPr lang="en-US" altLang="ko-KR" dirty="0"/>
              <a:t>['age', 'sex', '</a:t>
            </a:r>
            <a:r>
              <a:rPr lang="en-US" altLang="ko-KR" dirty="0" err="1"/>
              <a:t>bmi</a:t>
            </a:r>
            <a:r>
              <a:rPr lang="en-US" altLang="ko-KR" dirty="0"/>
              <a:t>', '</a:t>
            </a:r>
            <a:r>
              <a:rPr lang="en-US" altLang="ko-KR" dirty="0" err="1"/>
              <a:t>bp</a:t>
            </a:r>
            <a:r>
              <a:rPr lang="en-US" altLang="ko-KR" dirty="0"/>
              <a:t>', 's1', 's2', 's3', 's4', 's5', 's6</a:t>
            </a:r>
            <a:r>
              <a:rPr lang="en-US" altLang="ko-KR" dirty="0" smtClean="0"/>
              <a:t>']</a:t>
            </a:r>
          </a:p>
          <a:p>
            <a:pPr lvl="1"/>
            <a:r>
              <a:rPr lang="en-US" altLang="ko-KR" dirty="0" smtClean="0"/>
              <a:t>‘</a:t>
            </a:r>
            <a:r>
              <a:rPr lang="en-US" altLang="ko-KR" dirty="0" smtClean="0">
                <a:solidFill>
                  <a:schemeClr val="accent1"/>
                </a:solidFill>
              </a:rPr>
              <a:t>s</a:t>
            </a:r>
            <a:r>
              <a:rPr lang="en-US" altLang="ko-KR" dirty="0" smtClean="0"/>
              <a:t>’ means blood </a:t>
            </a:r>
            <a:r>
              <a:rPr lang="en-US" altLang="ko-KR" dirty="0" smtClean="0">
                <a:solidFill>
                  <a:schemeClr val="accent1"/>
                </a:solidFill>
              </a:rPr>
              <a:t>serum</a:t>
            </a:r>
            <a:r>
              <a:rPr lang="en-US" altLang="ko-KR" dirty="0" smtClean="0"/>
              <a:t> measurements</a:t>
            </a:r>
          </a:p>
          <a:p>
            <a:r>
              <a:rPr lang="en-US" altLang="ko-KR" dirty="0" smtClean="0"/>
              <a:t>y : quantitative measure of progression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46" y="4001294"/>
            <a:ext cx="5940108" cy="26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Skull removal(MPRAGE.nii)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295" y="2411553"/>
            <a:ext cx="3226172" cy="2816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58" y="2411553"/>
            <a:ext cx="3269069" cy="281629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544589" y="3429000"/>
            <a:ext cx="1138844" cy="73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 distribution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596"/>
          <a:stretch/>
        </p:blipFill>
        <p:spPr>
          <a:xfrm>
            <a:off x="838200" y="2070678"/>
            <a:ext cx="7625612" cy="38781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837" y="3957888"/>
            <a:ext cx="2909258" cy="19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65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collinearity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483"/>
            <a:ext cx="5215426" cy="46051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1300" y="2085975"/>
            <a:ext cx="4991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target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input </a:t>
            </a:r>
            <a:r>
              <a:rPr lang="ko-KR" altLang="en-US" dirty="0" smtClean="0"/>
              <a:t>변수들 사이의 </a:t>
            </a:r>
            <a:r>
              <a:rPr lang="en-US" altLang="ko-KR" dirty="0" smtClean="0"/>
              <a:t>correlation</a:t>
            </a:r>
            <a:r>
              <a:rPr lang="ko-KR" altLang="en-US" dirty="0" smtClean="0"/>
              <a:t>을 보았을 때 가장 최대인 값이 </a:t>
            </a:r>
            <a:r>
              <a:rPr lang="en-US" altLang="ko-KR" dirty="0" smtClean="0"/>
              <a:t>0.59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- 0.59</a:t>
            </a:r>
            <a:r>
              <a:rPr lang="ko-KR" altLang="en-US" dirty="0" smtClean="0"/>
              <a:t>보다 더 큰 값을 갖는 </a:t>
            </a:r>
            <a:r>
              <a:rPr lang="en-US" altLang="ko-KR" dirty="0" smtClean="0"/>
              <a:t>collinearity</a:t>
            </a:r>
            <a:r>
              <a:rPr lang="ko-KR" altLang="en-US" dirty="0" smtClean="0"/>
              <a:t>가 강한 </a:t>
            </a:r>
            <a:r>
              <a:rPr lang="en-US" altLang="ko-KR" dirty="0" smtClean="0"/>
              <a:t>input </a:t>
            </a:r>
            <a:r>
              <a:rPr lang="ko-KR" altLang="en-US" dirty="0" smtClean="0"/>
              <a:t>변수들은 제거를 해주는 것이 좋다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s3</a:t>
            </a:r>
            <a:r>
              <a:rPr lang="ko-KR" altLang="en-US" dirty="0" smtClean="0"/>
              <a:t>는 다른 </a:t>
            </a:r>
            <a:r>
              <a:rPr lang="en-US" altLang="ko-KR" dirty="0" smtClean="0"/>
              <a:t>blood serum</a:t>
            </a:r>
            <a:r>
              <a:rPr lang="ko-KR" altLang="en-US" dirty="0" smtClean="0"/>
              <a:t>과 달리 모든 값들에 대해 음의 상관관계를 보이고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6" name="타원 5"/>
          <p:cNvSpPr/>
          <p:nvPr/>
        </p:nvSpPr>
        <p:spPr>
          <a:xfrm>
            <a:off x="2190750" y="1998107"/>
            <a:ext cx="457200" cy="4572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95750" y="4276725"/>
            <a:ext cx="476250" cy="48577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095750" y="4696407"/>
            <a:ext cx="476250" cy="48577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319951" y="3927188"/>
            <a:ext cx="476250" cy="48577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86275" y="5029782"/>
            <a:ext cx="476250" cy="48577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60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Z-normalization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83" y="2119027"/>
            <a:ext cx="8659433" cy="408679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57525" y="2119027"/>
            <a:ext cx="781050" cy="383409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0050" y="1790700"/>
            <a:ext cx="1600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 성별을 </a:t>
            </a:r>
            <a:r>
              <a:rPr lang="ko-KR" altLang="en-US" dirty="0" err="1" smtClean="0"/>
              <a:t>정규화하고</a:t>
            </a:r>
            <a:r>
              <a:rPr lang="ko-KR" altLang="en-US" dirty="0" smtClean="0"/>
              <a:t> 그냥 넣었음</a:t>
            </a:r>
            <a:endParaRPr lang="en-US" altLang="ko-KR" dirty="0" smtClean="0"/>
          </a:p>
          <a:p>
            <a:r>
              <a:rPr lang="ko-KR" altLang="en-US" dirty="0" smtClean="0"/>
              <a:t>근데 성별로 나눠서 </a:t>
            </a:r>
            <a:r>
              <a:rPr lang="ko-KR" altLang="en-US" dirty="0" err="1" smtClean="0"/>
              <a:t>회귀식을</a:t>
            </a:r>
            <a:r>
              <a:rPr lang="ko-KR" altLang="en-US" dirty="0" smtClean="0"/>
              <a:t> 구하니 모양이 다름</a:t>
            </a:r>
            <a:r>
              <a:rPr lang="en-US" altLang="ko-KR" dirty="0" smtClean="0"/>
              <a:t>…</a:t>
            </a:r>
            <a:r>
              <a:rPr lang="ko-KR" altLang="en-US" dirty="0" smtClean="0"/>
              <a:t>그래서 성별에 따른 </a:t>
            </a:r>
            <a:r>
              <a:rPr lang="ko-KR" altLang="en-US" dirty="0" err="1" smtClean="0"/>
              <a:t>회귀식을</a:t>
            </a:r>
            <a:r>
              <a:rPr lang="ko-KR" altLang="en-US" dirty="0" smtClean="0"/>
              <a:t> 보여주고 싶은데 너무 </a:t>
            </a:r>
            <a:r>
              <a:rPr lang="ko-KR" altLang="en-US" dirty="0" err="1" smtClean="0"/>
              <a:t>오래걸릴것같음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그냥 이렇게 해도 </a:t>
            </a:r>
            <a:r>
              <a:rPr lang="ko-KR" altLang="en-US" dirty="0" err="1" smtClean="0"/>
              <a:t>괜찮을런지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4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500"/>
            <a:ext cx="6136817" cy="50999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685" y="2223932"/>
            <a:ext cx="4334480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Linear Regression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66" y="1413721"/>
            <a:ext cx="2295845" cy="457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0842" y="2689638"/>
            <a:ext cx="819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</a:t>
            </a:r>
            <a:r>
              <a:rPr lang="en-US" altLang="ko-KR" dirty="0" smtClean="0"/>
              <a:t>x, y</a:t>
            </a:r>
            <a:r>
              <a:rPr lang="ko-KR" altLang="en-US" dirty="0" smtClean="0"/>
              <a:t>를 이용해서 선형회귀식을 만들었을 때의 </a:t>
            </a:r>
            <a:r>
              <a:rPr lang="en-US" altLang="ko-KR" dirty="0" smtClean="0"/>
              <a:t>coefficients, intercept value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52" y="1932829"/>
            <a:ext cx="6068272" cy="7144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416" y="3352876"/>
            <a:ext cx="7297168" cy="23815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2033" y="5848350"/>
            <a:ext cx="606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train, test 8:2</a:t>
            </a:r>
            <a:r>
              <a:rPr lang="ko-KR" altLang="en-US" dirty="0" smtClean="0"/>
              <a:t>로 나누고 </a:t>
            </a:r>
            <a:r>
              <a:rPr lang="en-US" altLang="ko-KR" dirty="0" smtClean="0"/>
              <a:t>train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linear regression model </a:t>
            </a:r>
            <a:r>
              <a:rPr lang="ko-KR" altLang="en-US" dirty="0" smtClean="0"/>
              <a:t>구한 후 </a:t>
            </a:r>
            <a:r>
              <a:rPr lang="en-US" altLang="ko-KR" dirty="0" err="1" smtClean="0"/>
              <a:t>testset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대한 </a:t>
            </a:r>
            <a:r>
              <a:rPr lang="en-US" altLang="ko-KR" dirty="0" smtClean="0"/>
              <a:t>R^2</a:t>
            </a:r>
            <a:r>
              <a:rPr lang="ko-KR" altLang="en-US" dirty="0" smtClean="0"/>
              <a:t>값 구하기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4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ross-validation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657" y="3577701"/>
            <a:ext cx="4451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 데이터셋에서 </a:t>
            </a:r>
            <a:r>
              <a:rPr lang="en-US" altLang="ko-KR" dirty="0" err="1"/>
              <a:t>validationset</a:t>
            </a:r>
            <a:r>
              <a:rPr lang="ko-KR" altLang="en-US" dirty="0"/>
              <a:t>이 </a:t>
            </a:r>
            <a:endParaRPr lang="en-US" altLang="ko-KR" dirty="0" smtClean="0"/>
          </a:p>
          <a:p>
            <a:r>
              <a:rPr lang="ko-KR" altLang="en-US" dirty="0" smtClean="0"/>
              <a:t>서로 </a:t>
            </a:r>
            <a:r>
              <a:rPr lang="ko-KR" altLang="en-US" dirty="0"/>
              <a:t>겹치지 </a:t>
            </a:r>
            <a:r>
              <a:rPr lang="ko-KR" altLang="en-US" dirty="0" smtClean="0"/>
              <a:t>않게 </a:t>
            </a:r>
            <a:endParaRPr lang="en-US" altLang="ko-KR" dirty="0" smtClean="0"/>
          </a:p>
          <a:p>
            <a:r>
              <a:rPr lang="en-US" altLang="ko-KR" dirty="0" smtClean="0"/>
              <a:t>trainset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validationset</a:t>
            </a:r>
            <a:r>
              <a:rPr lang="ko-KR" altLang="en-US" dirty="0" smtClean="0"/>
              <a:t>을 나누는 행위를 </a:t>
            </a:r>
            <a:endParaRPr lang="en-US" altLang="ko-KR" dirty="0" smtClean="0"/>
          </a:p>
          <a:p>
            <a:r>
              <a:rPr lang="en-US" altLang="ko-KR" dirty="0" smtClean="0"/>
              <a:t>k(=5)</a:t>
            </a:r>
            <a:r>
              <a:rPr lang="ko-KR" altLang="en-US" dirty="0" smtClean="0"/>
              <a:t>번 반복하여 </a:t>
            </a:r>
            <a:endParaRPr lang="en-US" altLang="ko-KR" dirty="0" smtClean="0"/>
          </a:p>
          <a:p>
            <a:r>
              <a:rPr lang="en-US" altLang="ko-KR" dirty="0" smtClean="0"/>
              <a:t>model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generalization</a:t>
            </a:r>
            <a:r>
              <a:rPr lang="ko-KR" altLang="en-US" dirty="0" smtClean="0"/>
              <a:t>을 </a:t>
            </a:r>
            <a:endParaRPr lang="en-US" altLang="ko-KR" dirty="0" smtClean="0"/>
          </a:p>
          <a:p>
            <a:r>
              <a:rPr lang="ko-KR" altLang="en-US" dirty="0" smtClean="0"/>
              <a:t>가질 수 있는지 검증하는 방법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1181"/>
            <a:ext cx="4169491" cy="1606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673701"/>
            <a:ext cx="4933950" cy="55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9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1076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Ridge regression, Lasso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14908"/>
            <a:ext cx="10515600" cy="1379214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ridge regression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lasso regression</a:t>
            </a:r>
            <a:r>
              <a:rPr lang="ko-KR" altLang="en-US" sz="2000" dirty="0" smtClean="0"/>
              <a:t>은 </a:t>
            </a:r>
            <a:r>
              <a:rPr lang="ko-KR" altLang="en-US" sz="2000" dirty="0" smtClean="0">
                <a:solidFill>
                  <a:srgbClr val="FF0000"/>
                </a:solidFill>
              </a:rPr>
              <a:t>정규화</a:t>
            </a:r>
            <a:r>
              <a:rPr lang="en-US" altLang="ko-KR" sz="2000" dirty="0" smtClean="0">
                <a:solidFill>
                  <a:srgbClr val="FF0000"/>
                </a:solidFill>
              </a:rPr>
              <a:t>(regularization)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개념 도입</a:t>
            </a:r>
            <a:endParaRPr lang="en-US" altLang="ko-KR" sz="2000" dirty="0" smtClean="0"/>
          </a:p>
          <a:p>
            <a:r>
              <a:rPr lang="ko-KR" altLang="en-US" sz="2000" dirty="0" smtClean="0"/>
              <a:t>정규화는 모델의 </a:t>
            </a:r>
            <a:r>
              <a:rPr lang="en-US" altLang="ko-KR" sz="2000" dirty="0" err="1" smtClean="0"/>
              <a:t>underfitting</a:t>
            </a:r>
            <a:r>
              <a:rPr lang="ko-KR" altLang="en-US" sz="2000" dirty="0" smtClean="0"/>
              <a:t>과 </a:t>
            </a:r>
            <a:r>
              <a:rPr lang="en-US" altLang="ko-KR" sz="2000" dirty="0" smtClean="0">
                <a:solidFill>
                  <a:srgbClr val="FF0000"/>
                </a:solidFill>
              </a:rPr>
              <a:t>overfitting</a:t>
            </a:r>
            <a:r>
              <a:rPr lang="ko-KR" altLang="en-US" sz="2000" dirty="0" smtClean="0">
                <a:solidFill>
                  <a:srgbClr val="FF0000"/>
                </a:solidFill>
              </a:rPr>
              <a:t>을 방지</a:t>
            </a:r>
            <a:r>
              <a:rPr lang="ko-KR" altLang="en-US" sz="2000" dirty="0" smtClean="0"/>
              <a:t>하여 일반성을 갖도록 하기 위함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정규화를 통해 모든 특성을 사용하되 </a:t>
            </a:r>
            <a:r>
              <a:rPr lang="en-US" altLang="ko-KR" sz="1600" dirty="0" smtClean="0">
                <a:solidFill>
                  <a:srgbClr val="00B050"/>
                </a:solidFill>
              </a:rPr>
              <a:t>parameter</a:t>
            </a:r>
            <a:r>
              <a:rPr lang="ko-KR" altLang="en-US" sz="1600" dirty="0" smtClean="0">
                <a:solidFill>
                  <a:srgbClr val="00B050"/>
                </a:solidFill>
              </a:rPr>
              <a:t>의 값에 </a:t>
            </a:r>
            <a:r>
              <a:rPr lang="ko-KR" altLang="en-US" sz="1600" dirty="0" err="1" smtClean="0">
                <a:solidFill>
                  <a:srgbClr val="00B050"/>
                </a:solidFill>
              </a:rPr>
              <a:t>제한두기</a:t>
            </a:r>
            <a:endParaRPr lang="en-US" altLang="ko-KR" sz="1600" dirty="0" smtClean="0">
              <a:solidFill>
                <a:srgbClr val="00B05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32" y="3263454"/>
            <a:ext cx="4379651" cy="895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5319" y="2894122"/>
            <a:ext cx="397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Ridge Regression (L2 regression)</a:t>
            </a:r>
            <a:endParaRPr lang="ko-KR" altLang="en-US" b="1" dirty="0"/>
          </a:p>
        </p:txBody>
      </p:sp>
      <p:cxnSp>
        <p:nvCxnSpPr>
          <p:cNvPr id="8" name="직선 연결선 7"/>
          <p:cNvCxnSpPr>
            <a:stCxn id="3" idx="2"/>
          </p:cNvCxnSpPr>
          <p:nvPr/>
        </p:nvCxnSpPr>
        <p:spPr>
          <a:xfrm>
            <a:off x="6096000" y="2894122"/>
            <a:ext cx="0" cy="365316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0718" y="4376845"/>
            <a:ext cx="53177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잔차제곱합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+ penalty term(weight ^ 2)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>
                <a:solidFill>
                  <a:srgbClr val="FF0000"/>
                </a:solidFill>
              </a:rPr>
              <a:t>미분이 가능</a:t>
            </a:r>
            <a:r>
              <a:rPr lang="ko-KR" altLang="en-US" sz="1400" dirty="0" smtClean="0"/>
              <a:t>해 </a:t>
            </a:r>
            <a:r>
              <a:rPr lang="en-US" altLang="ko-KR" sz="1400" dirty="0" smtClean="0"/>
              <a:t>gradient descent optimization </a:t>
            </a:r>
            <a:r>
              <a:rPr lang="ko-KR" altLang="en-US" sz="1400" dirty="0" smtClean="0"/>
              <a:t>가능함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파라미터</a:t>
            </a:r>
            <a:r>
              <a:rPr lang="ko-KR" altLang="en-US" sz="1400" dirty="0" err="1" smtClean="0"/>
              <a:t>의</a:t>
            </a:r>
            <a:r>
              <a:rPr lang="ko-KR" altLang="en-US" sz="1400" dirty="0" smtClean="0"/>
              <a:t> 크기가 작은 것보다 </a:t>
            </a:r>
            <a:r>
              <a:rPr lang="ko-KR" altLang="en-US" sz="1400" dirty="0" smtClean="0">
                <a:solidFill>
                  <a:srgbClr val="FF0000"/>
                </a:solidFill>
              </a:rPr>
              <a:t>큰 것</a:t>
            </a:r>
            <a:r>
              <a:rPr lang="ko-KR" altLang="en-US" sz="1400" dirty="0" smtClean="0"/>
              <a:t>을 </a:t>
            </a:r>
            <a:r>
              <a:rPr lang="ko-KR" altLang="en-US" sz="1400" dirty="0" smtClean="0">
                <a:solidFill>
                  <a:srgbClr val="FF0000"/>
                </a:solidFill>
              </a:rPr>
              <a:t>더 빠르게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줄여줌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en-US" altLang="ko-KR" sz="1400" dirty="0">
                <a:solidFill>
                  <a:srgbClr val="FF0000"/>
                </a:solidFill>
              </a:rPr>
              <a:t>λ</a:t>
            </a:r>
            <a:r>
              <a:rPr lang="en-US" altLang="ko-KR" sz="1400" dirty="0"/>
              <a:t>(</a:t>
            </a:r>
            <a:r>
              <a:rPr lang="ko-KR" altLang="en-US" sz="1400" dirty="0"/>
              <a:t>람다</a:t>
            </a:r>
            <a:r>
              <a:rPr lang="en-US" altLang="ko-KR" sz="1400" dirty="0"/>
              <a:t>)</a:t>
            </a:r>
            <a:r>
              <a:rPr lang="ko-KR" altLang="en-US" sz="1400" dirty="0"/>
              <a:t>가 </a:t>
            </a:r>
            <a:r>
              <a:rPr lang="ko-KR" altLang="en-US" sz="1400" dirty="0">
                <a:solidFill>
                  <a:srgbClr val="FF0000"/>
                </a:solidFill>
              </a:rPr>
              <a:t>크면</a:t>
            </a:r>
            <a:r>
              <a:rPr lang="ko-KR" altLang="en-US" sz="1400" dirty="0"/>
              <a:t> 클수록 </a:t>
            </a:r>
            <a:r>
              <a:rPr lang="ko-KR" altLang="en-US" sz="1400" dirty="0" err="1"/>
              <a:t>리지회귀의</a:t>
            </a:r>
            <a:r>
              <a:rPr lang="ko-KR" altLang="en-US" sz="1400" dirty="0"/>
              <a:t> 계수 추정치는 </a:t>
            </a:r>
            <a:r>
              <a:rPr lang="en-US" altLang="ko-KR" sz="1400" dirty="0"/>
              <a:t>0</a:t>
            </a:r>
            <a:r>
              <a:rPr lang="ko-KR" altLang="en-US" sz="1400" dirty="0"/>
              <a:t>에 </a:t>
            </a:r>
            <a:r>
              <a:rPr lang="ko-KR" altLang="en-US" sz="1400" dirty="0" err="1" smtClean="0"/>
              <a:t>가까워짐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084379" y="2894122"/>
            <a:ext cx="397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Lasso Regression (L1 regression)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68" y="3316874"/>
            <a:ext cx="4389497" cy="10029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82540" y="4376845"/>
            <a:ext cx="466965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잔차제곱합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+ penalty term( |weight| 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 err="1">
                <a:solidFill>
                  <a:srgbClr val="FF0000"/>
                </a:solidFill>
              </a:rPr>
              <a:t>파라미터의</a:t>
            </a:r>
            <a:r>
              <a:rPr lang="ko-KR" altLang="en-US" sz="1400" dirty="0">
                <a:solidFill>
                  <a:srgbClr val="FF0000"/>
                </a:solidFill>
              </a:rPr>
              <a:t> 크기에 상관없이</a:t>
            </a:r>
            <a:r>
              <a:rPr lang="ko-KR" altLang="en-US" sz="1400" dirty="0"/>
              <a:t> 같은 수준의 </a:t>
            </a:r>
            <a:r>
              <a:rPr lang="en-US" altLang="ko-KR" sz="1400" dirty="0"/>
              <a:t>regularization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적용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무의미한 변수들에 대해 계수 추정치가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에 가깝도록 하므로 </a:t>
            </a:r>
            <a:r>
              <a:rPr lang="ko-KR" altLang="en-US" sz="1400" dirty="0" smtClean="0">
                <a:solidFill>
                  <a:srgbClr val="FF0000"/>
                </a:solidFill>
              </a:rPr>
              <a:t>변수 선택 효과 </a:t>
            </a:r>
            <a:r>
              <a:rPr lang="ko-KR" altLang="en-US" sz="1400" dirty="0" smtClean="0"/>
              <a:t>있음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그런 변수들을 모델에서 삭제해 </a:t>
            </a:r>
            <a:r>
              <a:rPr lang="ko-KR" altLang="en-US" sz="1400" dirty="0" smtClean="0">
                <a:solidFill>
                  <a:srgbClr val="FF0000"/>
                </a:solidFill>
              </a:rPr>
              <a:t>모델을 단순하게</a:t>
            </a:r>
            <a:r>
              <a:rPr lang="ko-KR" altLang="en-US" sz="1400" dirty="0" smtClean="0"/>
              <a:t> 만들어주고 해석을 용이하게 해줌</a:t>
            </a:r>
            <a:endParaRPr lang="en-US" altLang="ko-KR" sz="14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78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586" y="2717404"/>
            <a:ext cx="6340754" cy="30035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1" y="2940663"/>
            <a:ext cx="4134427" cy="30103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Ridge regression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01944" y="4305798"/>
            <a:ext cx="6162136" cy="121870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01944" y="2983216"/>
            <a:ext cx="6162136" cy="105677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8263090" y="4097902"/>
            <a:ext cx="353596" cy="207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24950" y="2071073"/>
            <a:ext cx="286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parameter </a:t>
            </a:r>
            <a:r>
              <a:rPr lang="ko-KR" altLang="en-US" dirty="0" smtClean="0"/>
              <a:t>크기가 클수록 더욱 빠르게 감소한다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21" idx="2"/>
          </p:cNvCxnSpPr>
          <p:nvPr/>
        </p:nvCxnSpPr>
        <p:spPr>
          <a:xfrm flipH="1">
            <a:off x="2351781" y="2717404"/>
            <a:ext cx="305154" cy="2587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59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169" y="2490244"/>
            <a:ext cx="5903749" cy="27503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Lasso regression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767277"/>
            <a:ext cx="5809086" cy="21963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81" y="2388859"/>
            <a:ext cx="4029637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2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 for Binary </a:t>
            </a:r>
            <a:r>
              <a:rPr lang="en-US" altLang="ko-KR" dirty="0" err="1" smtClean="0"/>
              <a:t>Classfication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dataset : </a:t>
            </a:r>
            <a:r>
              <a:rPr lang="en-US" altLang="ko-KR" dirty="0" err="1" smtClean="0"/>
              <a:t>sklearn.datasets.load_breast_cancer</a:t>
            </a:r>
            <a:endParaRPr lang="en-US" altLang="ko-KR" dirty="0" smtClean="0"/>
          </a:p>
          <a:p>
            <a:r>
              <a:rPr lang="en-US" altLang="ko-KR" dirty="0" smtClean="0"/>
              <a:t>X : [radius, texture, perimeter, area, smoothness, compactness, concavity, </a:t>
            </a:r>
            <a:r>
              <a:rPr lang="en-US" altLang="ko-KR" dirty="0" err="1" smtClean="0"/>
              <a:t>concave_points</a:t>
            </a:r>
            <a:r>
              <a:rPr lang="en-US" altLang="ko-KR" dirty="0" smtClean="0"/>
              <a:t>, symmetry, </a:t>
            </a:r>
            <a:r>
              <a:rPr lang="en-US" altLang="ko-KR" dirty="0" err="1" smtClean="0"/>
              <a:t>fractal_dimension</a:t>
            </a:r>
            <a:r>
              <a:rPr lang="en-US" altLang="ko-KR" dirty="0" smtClean="0"/>
              <a:t>] * [mean, standard error, worst]</a:t>
            </a:r>
          </a:p>
          <a:p>
            <a:r>
              <a:rPr lang="en-US" altLang="ko-KR" dirty="0" smtClean="0"/>
              <a:t>y:, </a:t>
            </a:r>
            <a:r>
              <a:rPr lang="en-US" altLang="ko-KR" dirty="0"/>
              <a:t>['malignant', 'benign</a:t>
            </a:r>
            <a:r>
              <a:rPr lang="en-US" altLang="ko-KR" dirty="0" smtClean="0"/>
              <a:t>']=[0,1]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177" y="4158409"/>
            <a:ext cx="7387646" cy="233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6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Linear Registration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78" y="2245146"/>
            <a:ext cx="3225064" cy="28165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932" y="2245146"/>
            <a:ext cx="3879149" cy="2655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1752" y="5226762"/>
            <a:ext cx="334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input image : MPRAGE_brain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36571" y="6088238"/>
            <a:ext cx="47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reference image : MNI152_T1_2mm_brain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646932" y="5125222"/>
            <a:ext cx="424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output image : reg_MPRAGE_brain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26875" y="2554889"/>
            <a:ext cx="19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Affine Model</a:t>
            </a:r>
          </a:p>
          <a:p>
            <a:r>
              <a:rPr lang="en-US" altLang="ko-KR"/>
              <a:t>(12 parameters)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478087" y="3429000"/>
            <a:ext cx="1138844" cy="76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2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Z-normalization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961845"/>
            <a:ext cx="944059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8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Dataset Visualization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8334"/>
          <a:stretch/>
        </p:blipFill>
        <p:spPr>
          <a:xfrm>
            <a:off x="2008669" y="969572"/>
            <a:ext cx="8753475" cy="26308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90" y="3687248"/>
            <a:ext cx="8126432" cy="32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Logistic regression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56354" cy="23205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4554" y="1690688"/>
            <a:ext cx="5061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linear regression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</a:t>
            </a:r>
            <a:r>
              <a:rPr lang="ko-KR" altLang="en-US" dirty="0" smtClean="0"/>
              <a:t>간의 선형적 관계를 나타내고자 할 때 사용된다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logistic regression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classification problem</a:t>
            </a:r>
            <a:r>
              <a:rPr lang="ko-KR" altLang="en-US" dirty="0" smtClean="0"/>
              <a:t>에서 </a:t>
            </a:r>
            <a:r>
              <a:rPr lang="en-US" altLang="ko-KR" dirty="0" smtClean="0">
                <a:solidFill>
                  <a:srgbClr val="FF0000"/>
                </a:solidFill>
              </a:rPr>
              <a:t>hyperplane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을 기준으로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분류하기 위해 사용된다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24230"/>
            <a:ext cx="7230484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Logisitc</a:t>
            </a:r>
            <a:r>
              <a:rPr lang="en-US" altLang="ko-KR" dirty="0" smtClean="0"/>
              <a:t> regression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07828" y="803630"/>
            <a:ext cx="2268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5</a:t>
            </a:r>
          </a:p>
          <a:p>
            <a:r>
              <a:rPr lang="en-US" altLang="ko-KR" dirty="0" smtClean="0"/>
              <a:t>accuracy : 0.982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27969"/>
              </p:ext>
            </p:extLst>
          </p:nvPr>
        </p:nvGraphicFramePr>
        <p:xfrm>
          <a:off x="6607831" y="4356646"/>
          <a:ext cx="4599318" cy="213137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33106">
                  <a:extLst>
                    <a:ext uri="{9D8B030D-6E8A-4147-A177-3AD203B41FA5}">
                      <a16:colId xmlns:a16="http://schemas.microsoft.com/office/drawing/2014/main" val="3679225394"/>
                    </a:ext>
                  </a:extLst>
                </a:gridCol>
                <a:gridCol w="1533106">
                  <a:extLst>
                    <a:ext uri="{9D8B030D-6E8A-4147-A177-3AD203B41FA5}">
                      <a16:colId xmlns:a16="http://schemas.microsoft.com/office/drawing/2014/main" val="2598167757"/>
                    </a:ext>
                  </a:extLst>
                </a:gridCol>
                <a:gridCol w="1533106">
                  <a:extLst>
                    <a:ext uri="{9D8B030D-6E8A-4147-A177-3AD203B41FA5}">
                      <a16:colId xmlns:a16="http://schemas.microsoft.com/office/drawing/2014/main" val="1391012106"/>
                    </a:ext>
                  </a:extLst>
                </a:gridCol>
              </a:tblGrid>
              <a:tr h="7104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0(malignant)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1(benign)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99156"/>
                  </a:ext>
                </a:extLst>
              </a:tr>
              <a:tr h="710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0(malignant)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40(TN)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2(FN)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2396"/>
                  </a:ext>
                </a:extLst>
              </a:tr>
              <a:tr h="710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1(benign)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0(FP)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71(TP)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3544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07828" y="4743020"/>
            <a:ext cx="100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actual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4430" y="4410968"/>
            <a:ext cx="98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B050"/>
                </a:solidFill>
              </a:rPr>
              <a:t>predicted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607828" y="4356646"/>
            <a:ext cx="1414738" cy="68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35526" y="788828"/>
            <a:ext cx="248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trainset : 456</a:t>
            </a:r>
          </a:p>
          <a:p>
            <a:r>
              <a:rPr lang="en-US" altLang="ko-KR" dirty="0" err="1" smtClean="0"/>
              <a:t>validationset</a:t>
            </a:r>
            <a:r>
              <a:rPr lang="en-US" altLang="ko-KR" dirty="0" smtClean="0"/>
              <a:t> : 113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7296" y="5046453"/>
            <a:ext cx="53450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precision </a:t>
            </a:r>
            <a:r>
              <a:rPr lang="ko-KR" altLang="en-US" sz="1200" dirty="0"/>
              <a:t>정밀도 </a:t>
            </a:r>
            <a:r>
              <a:rPr lang="en-US" altLang="ko-KR" sz="1200" dirty="0"/>
              <a:t>- 1</a:t>
            </a:r>
            <a:r>
              <a:rPr lang="ko-KR" altLang="en-US" sz="1200" dirty="0"/>
              <a:t>이라고 </a:t>
            </a:r>
            <a:r>
              <a:rPr lang="ko-KR" altLang="en-US" sz="1200" dirty="0" err="1"/>
              <a:t>분류기가</a:t>
            </a:r>
            <a:r>
              <a:rPr lang="ko-KR" altLang="en-US" sz="1200" dirty="0"/>
              <a:t> 예측한 결과 중에 </a:t>
            </a:r>
            <a:r>
              <a:rPr lang="ko-KR" altLang="en-US" sz="1200" dirty="0" err="1"/>
              <a:t>분류기가</a:t>
            </a:r>
            <a:r>
              <a:rPr lang="ko-KR" altLang="en-US" sz="1200" dirty="0"/>
              <a:t> 맞춘 비율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recall </a:t>
            </a:r>
            <a:r>
              <a:rPr lang="ko-KR" altLang="en-US" sz="1200" dirty="0" err="1"/>
              <a:t>재현율</a:t>
            </a:r>
            <a:r>
              <a:rPr lang="en-US" altLang="ko-KR" sz="1200" dirty="0"/>
              <a:t>(sensitivity </a:t>
            </a:r>
            <a:r>
              <a:rPr lang="ko-KR" altLang="en-US" sz="1200" dirty="0"/>
              <a:t>민감도</a:t>
            </a:r>
            <a:r>
              <a:rPr lang="en-US" altLang="ko-KR" sz="1200" dirty="0"/>
              <a:t>) - </a:t>
            </a:r>
            <a:r>
              <a:rPr lang="ko-KR" altLang="en-US" sz="1200" dirty="0"/>
              <a:t>원래 </a:t>
            </a:r>
            <a:r>
              <a:rPr lang="en-US" altLang="ko-KR" sz="1200" dirty="0"/>
              <a:t>1</a:t>
            </a:r>
            <a:r>
              <a:rPr lang="ko-KR" altLang="en-US" sz="1200" dirty="0"/>
              <a:t>인 </a:t>
            </a:r>
            <a:r>
              <a:rPr lang="ko-KR" altLang="en-US" sz="1200" dirty="0" err="1"/>
              <a:t>실제값에서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이라고 </a:t>
            </a:r>
            <a:r>
              <a:rPr lang="ko-KR" altLang="en-US" sz="1200" dirty="0" err="1"/>
              <a:t>분류기가</a:t>
            </a:r>
            <a:r>
              <a:rPr lang="ko-KR" altLang="en-US" sz="1200" dirty="0"/>
              <a:t> 맞춘 비율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F1 score - </a:t>
            </a:r>
            <a:r>
              <a:rPr lang="ko-KR" altLang="en-US" sz="1200" dirty="0"/>
              <a:t>정밀도와 </a:t>
            </a:r>
            <a:r>
              <a:rPr lang="ko-KR" altLang="en-US" sz="1200" dirty="0" err="1"/>
              <a:t>재현율의</a:t>
            </a:r>
            <a:r>
              <a:rPr lang="ko-KR" altLang="en-US" sz="1200" dirty="0"/>
              <a:t> 조화평균으로 </a:t>
            </a:r>
            <a:r>
              <a:rPr lang="ko-KR" altLang="en-US" sz="1200" dirty="0" err="1"/>
              <a:t>분류기간의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성능비교를</a:t>
            </a:r>
            <a:r>
              <a:rPr lang="ko-KR" altLang="en-US" sz="1200" dirty="0"/>
              <a:t> 할 때 사용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28" y="1530503"/>
            <a:ext cx="5214018" cy="24532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414" y="1771230"/>
            <a:ext cx="428684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Machine(SVM)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732038" cy="2481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71072" y="1690688"/>
            <a:ext cx="5883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주어진 데이터가 어느 카테고리에 속할지 판단하는 </a:t>
            </a:r>
            <a:r>
              <a:rPr lang="ko-KR" altLang="en-US" dirty="0" smtClean="0">
                <a:solidFill>
                  <a:srgbClr val="FF0000"/>
                </a:solidFill>
              </a:rPr>
              <a:t>이진 선형 분류</a:t>
            </a:r>
            <a:r>
              <a:rPr lang="ko-KR" altLang="en-US" dirty="0" smtClean="0"/>
              <a:t> 모델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Class 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Class 2</a:t>
            </a:r>
            <a:r>
              <a:rPr lang="ko-KR" altLang="en-US" dirty="0" smtClean="0"/>
              <a:t>를 분류하기에 좋은 선형 모델은 </a:t>
            </a:r>
            <a:r>
              <a:rPr lang="en-US" altLang="ko-KR" dirty="0" smtClean="0">
                <a:solidFill>
                  <a:srgbClr val="FF0000"/>
                </a:solidFill>
              </a:rPr>
              <a:t>margin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분류해주는 모델과 가장 가까운 양 옆 데이터와의 거리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최대</a:t>
            </a:r>
            <a:r>
              <a:rPr lang="ko-KR" altLang="en-US" dirty="0" smtClean="0"/>
              <a:t>화함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037" y="4461343"/>
            <a:ext cx="5809926" cy="174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4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SVM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407" y="330645"/>
            <a:ext cx="2536156" cy="768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0767" y="401152"/>
            <a:ext cx="2268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5</a:t>
            </a:r>
          </a:p>
          <a:p>
            <a:r>
              <a:rPr lang="en-US" altLang="ko-KR" dirty="0" smtClean="0"/>
              <a:t>accuracy : 0.991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075154"/>
              </p:ext>
            </p:extLst>
          </p:nvPr>
        </p:nvGraphicFramePr>
        <p:xfrm>
          <a:off x="3890510" y="4723172"/>
          <a:ext cx="4599318" cy="213137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33106">
                  <a:extLst>
                    <a:ext uri="{9D8B030D-6E8A-4147-A177-3AD203B41FA5}">
                      <a16:colId xmlns:a16="http://schemas.microsoft.com/office/drawing/2014/main" val="3679225394"/>
                    </a:ext>
                  </a:extLst>
                </a:gridCol>
                <a:gridCol w="1533106">
                  <a:extLst>
                    <a:ext uri="{9D8B030D-6E8A-4147-A177-3AD203B41FA5}">
                      <a16:colId xmlns:a16="http://schemas.microsoft.com/office/drawing/2014/main" val="2598167757"/>
                    </a:ext>
                  </a:extLst>
                </a:gridCol>
                <a:gridCol w="1533106">
                  <a:extLst>
                    <a:ext uri="{9D8B030D-6E8A-4147-A177-3AD203B41FA5}">
                      <a16:colId xmlns:a16="http://schemas.microsoft.com/office/drawing/2014/main" val="1391012106"/>
                    </a:ext>
                  </a:extLst>
                </a:gridCol>
              </a:tblGrid>
              <a:tr h="7104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0(malignant)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1(benign)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99156"/>
                  </a:ext>
                </a:extLst>
              </a:tr>
              <a:tr h="710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0(malignant)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42(TN)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0(FN)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2396"/>
                  </a:ext>
                </a:extLst>
              </a:tr>
              <a:tr h="710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1(benign)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1(FP)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70(TP)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35440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90510" y="5109546"/>
            <a:ext cx="100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actual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77112" y="4777494"/>
            <a:ext cx="98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B050"/>
                </a:solidFill>
              </a:rPr>
              <a:t>predicted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890510" y="4723172"/>
            <a:ext cx="1414738" cy="68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84" y="1653034"/>
            <a:ext cx="4220164" cy="28769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284" y="1653034"/>
            <a:ext cx="5420460" cy="252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6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RandomForest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19898" y="1825625"/>
            <a:ext cx="593390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rgbClr val="FF0000"/>
                </a:solidFill>
              </a:rPr>
              <a:t>decision tree</a:t>
            </a:r>
            <a:r>
              <a:rPr lang="ko-KR" altLang="en-US" sz="1900" dirty="0" smtClean="0"/>
              <a:t>는 주어진 </a:t>
            </a:r>
            <a:r>
              <a:rPr lang="en-US" altLang="ko-KR" sz="1900" dirty="0" smtClean="0"/>
              <a:t>feature</a:t>
            </a:r>
            <a:r>
              <a:rPr lang="ko-KR" altLang="en-US" sz="1900" dirty="0" smtClean="0"/>
              <a:t>들로 가지치기를 하여 최종 </a:t>
            </a:r>
            <a:r>
              <a:rPr lang="ko-KR" altLang="en-US" sz="1900" dirty="0" err="1" smtClean="0"/>
              <a:t>예측값을</a:t>
            </a:r>
            <a:r>
              <a:rPr lang="ko-KR" altLang="en-US" sz="1900" dirty="0" smtClean="0"/>
              <a:t> 내놓는데 이는 훈련데이터에 </a:t>
            </a:r>
            <a:r>
              <a:rPr lang="en-US" altLang="ko-KR" sz="1900" dirty="0" smtClean="0">
                <a:solidFill>
                  <a:srgbClr val="FF0000"/>
                </a:solidFill>
              </a:rPr>
              <a:t>overfitting</a:t>
            </a:r>
            <a:r>
              <a:rPr lang="ko-KR" altLang="en-US" sz="1900" dirty="0" smtClean="0"/>
              <a:t>될 가능성이 높다</a:t>
            </a:r>
            <a:r>
              <a:rPr lang="en-US" altLang="ko-KR" sz="19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/>
              <a:t>그러므로 여러 개의 트리로 숲을 이루는 것처럼 전체 </a:t>
            </a:r>
            <a:r>
              <a:rPr lang="en-US" altLang="ko-KR" sz="1900" dirty="0" smtClean="0"/>
              <a:t>feature </a:t>
            </a:r>
            <a:r>
              <a:rPr lang="ko-KR" altLang="en-US" sz="1900" dirty="0" smtClean="0"/>
              <a:t>중 일부의 </a:t>
            </a:r>
            <a:r>
              <a:rPr lang="en-US" altLang="ko-KR" sz="1900" dirty="0" err="1" smtClean="0"/>
              <a:t>fearture</a:t>
            </a:r>
            <a:r>
              <a:rPr lang="ko-KR" altLang="en-US" sz="1900" dirty="0" smtClean="0"/>
              <a:t>들을 </a:t>
            </a:r>
            <a:r>
              <a:rPr lang="ko-KR" altLang="en-US" sz="1900" dirty="0" err="1" smtClean="0"/>
              <a:t>복원추출한</a:t>
            </a:r>
            <a:r>
              <a:rPr lang="ko-KR" altLang="en-US" sz="1900" dirty="0" smtClean="0"/>
              <a:t> 트리 여러 개의 </a:t>
            </a:r>
            <a:r>
              <a:rPr lang="ko-KR" altLang="en-US" sz="1900" dirty="0" err="1" smtClean="0"/>
              <a:t>예측값을</a:t>
            </a:r>
            <a:r>
              <a:rPr lang="ko-KR" altLang="en-US" sz="1900" dirty="0" smtClean="0"/>
              <a:t> </a:t>
            </a:r>
            <a:r>
              <a:rPr lang="ko-KR" altLang="en-US" sz="1900" dirty="0" smtClean="0">
                <a:solidFill>
                  <a:srgbClr val="FF0000"/>
                </a:solidFill>
              </a:rPr>
              <a:t>종합</a:t>
            </a:r>
            <a:r>
              <a:rPr lang="ko-KR" altLang="en-US" sz="1900" dirty="0" smtClean="0"/>
              <a:t>하여 </a:t>
            </a:r>
            <a:r>
              <a:rPr lang="ko-KR" altLang="en-US" sz="1900" dirty="0" smtClean="0">
                <a:solidFill>
                  <a:srgbClr val="FF0000"/>
                </a:solidFill>
              </a:rPr>
              <a:t>빈도수가 높은 결과</a:t>
            </a:r>
            <a:r>
              <a:rPr lang="ko-KR" altLang="en-US" sz="1900" dirty="0" smtClean="0"/>
              <a:t>를 최종 </a:t>
            </a:r>
            <a:r>
              <a:rPr lang="ko-KR" altLang="en-US" sz="1900" dirty="0" err="1" smtClean="0"/>
              <a:t>예측값으로</a:t>
            </a:r>
            <a:r>
              <a:rPr lang="ko-KR" altLang="en-US" sz="1900" dirty="0" smtClean="0"/>
              <a:t> 정한다</a:t>
            </a:r>
            <a:r>
              <a:rPr lang="en-US" altLang="ko-KR" sz="19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/>
              <a:t>이렇게 여러 의견을 통합하거나 결과를 합치는 방식을 </a:t>
            </a:r>
            <a:r>
              <a:rPr lang="en-US" altLang="ko-KR" sz="1900" dirty="0" smtClean="0"/>
              <a:t>‘</a:t>
            </a:r>
            <a:r>
              <a:rPr lang="en-US" altLang="ko-KR" sz="1900" dirty="0" smtClean="0">
                <a:solidFill>
                  <a:srgbClr val="FF0000"/>
                </a:solidFill>
              </a:rPr>
              <a:t>ensemble</a:t>
            </a:r>
            <a:r>
              <a:rPr lang="en-US" altLang="ko-KR" sz="1900" dirty="0" smtClean="0"/>
              <a:t>’</a:t>
            </a:r>
            <a:r>
              <a:rPr lang="ko-KR" altLang="en-US" sz="1900" dirty="0" smtClean="0"/>
              <a:t>이라 한다</a:t>
            </a:r>
            <a:r>
              <a:rPr lang="en-US" altLang="ko-KR" sz="1900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3072"/>
            <a:ext cx="4371185" cy="32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RandomForest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61" y="1558701"/>
            <a:ext cx="11071477" cy="3769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9133" y="5586153"/>
            <a:ext cx="387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</a:t>
            </a:r>
            <a:r>
              <a:rPr lang="ko-KR" altLang="en-US" dirty="0" smtClean="0"/>
              <a:t>개의 트리 중 하나</a:t>
            </a:r>
            <a:endParaRPr lang="en-US" altLang="ko-KR" dirty="0" smtClean="0"/>
          </a:p>
          <a:p>
            <a:r>
              <a:rPr lang="ko-KR" altLang="en-US" dirty="0" smtClean="0"/>
              <a:t>선택된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의 개수는 </a:t>
            </a:r>
            <a:r>
              <a:rPr lang="en-US" altLang="ko-KR" dirty="0" err="1" smtClean="0"/>
              <a:t>sqrt</a:t>
            </a:r>
            <a:r>
              <a:rPr lang="en-US" altLang="ko-KR" dirty="0" smtClean="0"/>
              <a:t>(30)=5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0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RandomForest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68290" y="823363"/>
            <a:ext cx="2092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5</a:t>
            </a:r>
          </a:p>
          <a:p>
            <a:r>
              <a:rPr lang="en-US" altLang="ko-KR" dirty="0" smtClean="0"/>
              <a:t>trainset : 456</a:t>
            </a:r>
          </a:p>
          <a:p>
            <a:r>
              <a:rPr lang="en-US" altLang="ko-KR" dirty="0" err="1" smtClean="0"/>
              <a:t>validationset</a:t>
            </a:r>
            <a:r>
              <a:rPr lang="en-US" altLang="ko-KR" dirty="0" smtClean="0"/>
              <a:t> : 113</a:t>
            </a:r>
          </a:p>
          <a:p>
            <a:r>
              <a:rPr lang="en-US" altLang="ko-KR" dirty="0" smtClean="0"/>
              <a:t>accuracy : 0.911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532485"/>
              </p:ext>
            </p:extLst>
          </p:nvPr>
        </p:nvGraphicFramePr>
        <p:xfrm>
          <a:off x="5821032" y="4365221"/>
          <a:ext cx="4599318" cy="213137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33106">
                  <a:extLst>
                    <a:ext uri="{9D8B030D-6E8A-4147-A177-3AD203B41FA5}">
                      <a16:colId xmlns:a16="http://schemas.microsoft.com/office/drawing/2014/main" val="3679225394"/>
                    </a:ext>
                  </a:extLst>
                </a:gridCol>
                <a:gridCol w="1533106">
                  <a:extLst>
                    <a:ext uri="{9D8B030D-6E8A-4147-A177-3AD203B41FA5}">
                      <a16:colId xmlns:a16="http://schemas.microsoft.com/office/drawing/2014/main" val="2598167757"/>
                    </a:ext>
                  </a:extLst>
                </a:gridCol>
                <a:gridCol w="1533106">
                  <a:extLst>
                    <a:ext uri="{9D8B030D-6E8A-4147-A177-3AD203B41FA5}">
                      <a16:colId xmlns:a16="http://schemas.microsoft.com/office/drawing/2014/main" val="1391012106"/>
                    </a:ext>
                  </a:extLst>
                </a:gridCol>
              </a:tblGrid>
              <a:tr h="7104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0(malignant)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1(benign)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99156"/>
                  </a:ext>
                </a:extLst>
              </a:tr>
              <a:tr h="710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0(malignant)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36(TN)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6(FN)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2396"/>
                  </a:ext>
                </a:extLst>
              </a:tr>
              <a:tr h="710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1(benign)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4(FP)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67(TP)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3544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21032" y="4751595"/>
            <a:ext cx="100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actual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7634" y="4419543"/>
            <a:ext cx="98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B050"/>
                </a:solidFill>
              </a:rPr>
              <a:t>predicted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821032" y="4365221"/>
            <a:ext cx="1414738" cy="68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0842"/>
            <a:ext cx="4267796" cy="28864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51" y="2253189"/>
            <a:ext cx="4153480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 for Multiple </a:t>
            </a:r>
            <a:r>
              <a:rPr lang="en-US" altLang="ko-KR" dirty="0"/>
              <a:t>C</a:t>
            </a:r>
            <a:r>
              <a:rPr lang="en-US" altLang="ko-KR" dirty="0" smtClean="0"/>
              <a:t>lassification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: </a:t>
            </a:r>
            <a:r>
              <a:rPr lang="en-US" altLang="ko-KR" dirty="0" err="1" smtClean="0"/>
              <a:t>sklearn.datasets.load_iris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X : </a:t>
            </a:r>
            <a:r>
              <a:rPr lang="en-US" altLang="ko-KR" dirty="0"/>
              <a:t>['sepal length (cm)', 'sepal width (cm)', 'petal length (cm)', 'petal width (cm</a:t>
            </a:r>
            <a:r>
              <a:rPr lang="en-US" altLang="ko-KR" dirty="0" smtClean="0"/>
              <a:t>)']</a:t>
            </a:r>
          </a:p>
          <a:p>
            <a:r>
              <a:rPr lang="en-US" altLang="ko-KR" dirty="0" smtClean="0"/>
              <a:t>y : </a:t>
            </a:r>
            <a:r>
              <a:rPr lang="en-US" altLang="ko-KR" dirty="0"/>
              <a:t>['setosa', 'versicolor', '</a:t>
            </a:r>
            <a:r>
              <a:rPr lang="en-US" altLang="ko-KR" dirty="0" err="1"/>
              <a:t>virginica</a:t>
            </a:r>
            <a:r>
              <a:rPr lang="en-US" altLang="ko-KR" dirty="0" smtClean="0"/>
              <a:t>']=[0,1,2]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401" y="3771039"/>
            <a:ext cx="5521197" cy="30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3589" y="201746"/>
            <a:ext cx="10515600" cy="1325563"/>
          </a:xfrm>
        </p:spPr>
        <p:txBody>
          <a:bodyPr/>
          <a:lstStyle/>
          <a:p>
            <a:r>
              <a:rPr lang="en-US" altLang="ko-KR"/>
              <a:t>Segmentation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7" y="2479232"/>
            <a:ext cx="2511988" cy="18995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914" y="594123"/>
            <a:ext cx="2216727" cy="17979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914" y="2640541"/>
            <a:ext cx="2166232" cy="17382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47713" y="1921990"/>
            <a:ext cx="18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CSF(</a:t>
            </a:r>
            <a:r>
              <a:rPr lang="ko-KR" altLang="en-US"/>
              <a:t>뇌척수액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847713" y="3903843"/>
            <a:ext cx="18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Gray Matter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695509" y="6101542"/>
            <a:ext cx="200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White Matter</a:t>
            </a: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161" y="4824672"/>
            <a:ext cx="2166232" cy="171854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176" y="2392103"/>
            <a:ext cx="2511988" cy="200826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308417" y="3162993"/>
            <a:ext cx="814647" cy="532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073" y="4677508"/>
            <a:ext cx="2225393" cy="19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 visualization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085"/>
            <a:ext cx="5680354" cy="5247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5927" y="1027906"/>
            <a:ext cx="3905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에 비해 확실히 구분될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선형적 방법으로는 구별이 쉽지 않을 것이다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비모수적</a:t>
            </a:r>
            <a:r>
              <a:rPr lang="ko-KR" altLang="en-US" dirty="0" smtClean="0"/>
              <a:t> 방법인 </a:t>
            </a:r>
            <a:r>
              <a:rPr lang="en-US" altLang="ko-KR" dirty="0" err="1" smtClean="0"/>
              <a:t>randomforest</a:t>
            </a:r>
            <a:r>
              <a:rPr lang="ko-KR" altLang="en-US" dirty="0" smtClean="0"/>
              <a:t>가 구분을 잘 할 것이다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차원적으로 보았을 때는 겹쳐보이지만 </a:t>
            </a:r>
            <a:r>
              <a:rPr lang="en-US" altLang="ko-KR" dirty="0" smtClean="0"/>
              <a:t>higher dimension</a:t>
            </a:r>
            <a:r>
              <a:rPr lang="ko-KR" altLang="en-US" dirty="0" smtClean="0"/>
              <a:t>에서는 구분이 확실할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4924425"/>
            <a:ext cx="4762500" cy="1714500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 rot="16200000" flipH="1">
            <a:off x="9756090" y="4269690"/>
            <a:ext cx="1118970" cy="6096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7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Preprocessing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9570"/>
            <a:ext cx="5310547" cy="2876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1" y="2043113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Z-normalization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10475" y="2043113"/>
            <a:ext cx="291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one-hot encoding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0450" y="2412445"/>
            <a:ext cx="4381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붖꽃의</a:t>
            </a:r>
            <a:r>
              <a:rPr lang="ko-KR" altLang="en-US" dirty="0" smtClean="0"/>
              <a:t> 종류는 </a:t>
            </a:r>
            <a:r>
              <a:rPr lang="ko-KR" altLang="en-US" dirty="0" err="1" smtClean="0">
                <a:solidFill>
                  <a:srgbClr val="FF0000"/>
                </a:solidFill>
              </a:rPr>
              <a:t>서열관계가</a:t>
            </a:r>
            <a:r>
              <a:rPr lang="ko-KR" altLang="en-US" dirty="0" smtClean="0">
                <a:solidFill>
                  <a:srgbClr val="FF0000"/>
                </a:solidFill>
              </a:rPr>
              <a:t> 아니므로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0, 1, 2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원핫인코딩을</a:t>
            </a:r>
            <a:r>
              <a:rPr lang="ko-KR" altLang="en-US" dirty="0" smtClean="0"/>
              <a:t> 통해 벡터로 표현한다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algn="ctr"/>
            <a:r>
              <a:rPr lang="en-US" altLang="ko-KR" dirty="0" smtClean="0"/>
              <a:t>0 -&gt; [1,0,0]</a:t>
            </a:r>
          </a:p>
          <a:p>
            <a:pPr algn="ctr"/>
            <a:r>
              <a:rPr lang="en-US" altLang="ko-KR" dirty="0" smtClean="0"/>
              <a:t>1 -&gt; [0,1,0]</a:t>
            </a:r>
          </a:p>
          <a:p>
            <a:pPr algn="ctr"/>
            <a:r>
              <a:rPr lang="en-US" altLang="ko-KR" dirty="0" smtClean="0"/>
              <a:t>2 -&gt; [0,0,1]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979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OneVsRestClassifier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71534" y="1825625"/>
            <a:ext cx="5582265" cy="4351338"/>
          </a:xfrm>
        </p:spPr>
        <p:txBody>
          <a:bodyPr/>
          <a:lstStyle/>
          <a:p>
            <a:r>
              <a:rPr lang="en-US" altLang="ko-KR" dirty="0" smtClean="0"/>
              <a:t>Logistic regression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SVM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binary classification</a:t>
            </a:r>
            <a:r>
              <a:rPr lang="ko-KR" altLang="en-US" dirty="0" smtClean="0"/>
              <a:t>만 가능함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다중 클래스 분류를 위해 각 </a:t>
            </a:r>
            <a:r>
              <a:rPr lang="ko-KR" altLang="en-US" dirty="0" err="1" smtClean="0"/>
              <a:t>클래스별로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분류기를</a:t>
            </a:r>
            <a:r>
              <a:rPr lang="ko-KR" altLang="en-US" dirty="0" smtClean="0"/>
              <a:t> 만듦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클래스이므로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분류기가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79" y="1825625"/>
            <a:ext cx="5190356" cy="38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97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64" y="391221"/>
            <a:ext cx="11345747" cy="29214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1724" y="2104173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2662" y="2104173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30240" y="2104173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21975" y="2104173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383779" y="2104173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7021" y="3292706"/>
            <a:ext cx="180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5</a:t>
            </a:r>
          </a:p>
          <a:p>
            <a:r>
              <a:rPr lang="en-US" altLang="ko-KR" dirty="0" smtClean="0"/>
              <a:t>ACC : </a:t>
            </a:r>
            <a:r>
              <a:rPr lang="en-US" altLang="ko-KR" dirty="0" smtClean="0"/>
              <a:t>0.766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54985"/>
              </p:ext>
            </p:extLst>
          </p:nvPr>
        </p:nvGraphicFramePr>
        <p:xfrm>
          <a:off x="6392486" y="3981797"/>
          <a:ext cx="5385668" cy="228780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46417">
                  <a:extLst>
                    <a:ext uri="{9D8B030D-6E8A-4147-A177-3AD203B41FA5}">
                      <a16:colId xmlns:a16="http://schemas.microsoft.com/office/drawing/2014/main" val="3361623718"/>
                    </a:ext>
                  </a:extLst>
                </a:gridCol>
                <a:gridCol w="1346417">
                  <a:extLst>
                    <a:ext uri="{9D8B030D-6E8A-4147-A177-3AD203B41FA5}">
                      <a16:colId xmlns:a16="http://schemas.microsoft.com/office/drawing/2014/main" val="2167064579"/>
                    </a:ext>
                  </a:extLst>
                </a:gridCol>
                <a:gridCol w="1346417">
                  <a:extLst>
                    <a:ext uri="{9D8B030D-6E8A-4147-A177-3AD203B41FA5}">
                      <a16:colId xmlns:a16="http://schemas.microsoft.com/office/drawing/2014/main" val="551403898"/>
                    </a:ext>
                  </a:extLst>
                </a:gridCol>
                <a:gridCol w="1346417">
                  <a:extLst>
                    <a:ext uri="{9D8B030D-6E8A-4147-A177-3AD203B41FA5}">
                      <a16:colId xmlns:a16="http://schemas.microsoft.com/office/drawing/2014/main" val="910403432"/>
                    </a:ext>
                  </a:extLst>
                </a:gridCol>
              </a:tblGrid>
              <a:tr h="571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setosa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virginica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824150"/>
                  </a:ext>
                </a:extLst>
              </a:tr>
              <a:tr h="571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setosa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30141"/>
                  </a:ext>
                </a:extLst>
              </a:tr>
              <a:tr h="571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093306"/>
                  </a:ext>
                </a:extLst>
              </a:tr>
              <a:tr h="571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virginica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97450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Logistic Regression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92486" y="4214554"/>
            <a:ext cx="81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actual</a:t>
            </a:r>
            <a:endParaRPr lang="ko-KR" altLang="en-US" dirty="0">
              <a:solidFill>
                <a:srgbClr val="92D05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392486" y="3994389"/>
            <a:ext cx="1318953" cy="527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69084" y="3994389"/>
            <a:ext cx="964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92D050"/>
                </a:solidFill>
              </a:rPr>
              <a:t>predicted</a:t>
            </a:r>
            <a:endParaRPr lang="ko-KR" altLang="en-US" sz="1400" dirty="0">
              <a:solidFill>
                <a:srgbClr val="92D050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38694" y="2751513"/>
            <a:ext cx="11273444" cy="16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포인트가 5개인 별 23"/>
          <p:cNvSpPr/>
          <p:nvPr/>
        </p:nvSpPr>
        <p:spPr>
          <a:xfrm>
            <a:off x="398318" y="2614353"/>
            <a:ext cx="281246" cy="2743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21" y="3994389"/>
            <a:ext cx="4115374" cy="258163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671484" y="5801032"/>
            <a:ext cx="3421626" cy="98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97021" y="5951172"/>
            <a:ext cx="3421626" cy="98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43058" y="6101311"/>
            <a:ext cx="3421626" cy="9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455174" y="6263598"/>
            <a:ext cx="951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73394" y="6432340"/>
            <a:ext cx="82625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991456" y="6605331"/>
            <a:ext cx="939324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48982" y="6432340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분류기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7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27" y="651042"/>
            <a:ext cx="10711694" cy="2751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2341" y="227042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1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83279" y="227042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2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0857" y="227042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72592" y="227042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34396" y="227042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5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SVM (kernel = ‘linear’)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365608"/>
            <a:ext cx="178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5</a:t>
            </a:r>
          </a:p>
          <a:p>
            <a:r>
              <a:rPr lang="ko-KR" altLang="en-US" dirty="0" smtClean="0"/>
              <a:t>정확도 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0.733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306657"/>
              </p:ext>
            </p:extLst>
          </p:nvPr>
        </p:nvGraphicFramePr>
        <p:xfrm>
          <a:off x="6392486" y="3981797"/>
          <a:ext cx="5385668" cy="228780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46417">
                  <a:extLst>
                    <a:ext uri="{9D8B030D-6E8A-4147-A177-3AD203B41FA5}">
                      <a16:colId xmlns:a16="http://schemas.microsoft.com/office/drawing/2014/main" val="3361623718"/>
                    </a:ext>
                  </a:extLst>
                </a:gridCol>
                <a:gridCol w="1346417">
                  <a:extLst>
                    <a:ext uri="{9D8B030D-6E8A-4147-A177-3AD203B41FA5}">
                      <a16:colId xmlns:a16="http://schemas.microsoft.com/office/drawing/2014/main" val="2167064579"/>
                    </a:ext>
                  </a:extLst>
                </a:gridCol>
                <a:gridCol w="1346417">
                  <a:extLst>
                    <a:ext uri="{9D8B030D-6E8A-4147-A177-3AD203B41FA5}">
                      <a16:colId xmlns:a16="http://schemas.microsoft.com/office/drawing/2014/main" val="551403898"/>
                    </a:ext>
                  </a:extLst>
                </a:gridCol>
                <a:gridCol w="1346417">
                  <a:extLst>
                    <a:ext uri="{9D8B030D-6E8A-4147-A177-3AD203B41FA5}">
                      <a16:colId xmlns:a16="http://schemas.microsoft.com/office/drawing/2014/main" val="910403432"/>
                    </a:ext>
                  </a:extLst>
                </a:gridCol>
              </a:tblGrid>
              <a:tr h="571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setosa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virginica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824150"/>
                  </a:ext>
                </a:extLst>
              </a:tr>
              <a:tr h="571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setosa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30141"/>
                  </a:ext>
                </a:extLst>
              </a:tr>
              <a:tr h="571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093306"/>
                  </a:ext>
                </a:extLst>
              </a:tr>
              <a:tr h="571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virginica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9745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392486" y="4214554"/>
            <a:ext cx="81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actual</a:t>
            </a:r>
            <a:endParaRPr lang="ko-KR" altLang="en-US" dirty="0">
              <a:solidFill>
                <a:srgbClr val="92D05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392486" y="3994389"/>
            <a:ext cx="1318953" cy="527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9084" y="3994389"/>
            <a:ext cx="964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92D050"/>
                </a:solidFill>
              </a:rPr>
              <a:t>predicted</a:t>
            </a:r>
            <a:endParaRPr lang="ko-KR" altLang="en-US" sz="1400" dirty="0">
              <a:solidFill>
                <a:srgbClr val="92D05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39977" y="2909075"/>
            <a:ext cx="11273444" cy="16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포인트가 5개인 별 16"/>
          <p:cNvSpPr/>
          <p:nvPr/>
        </p:nvSpPr>
        <p:spPr>
          <a:xfrm>
            <a:off x="142408" y="2781192"/>
            <a:ext cx="281246" cy="2743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41" y="4214554"/>
            <a:ext cx="4143953" cy="2572109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1666626" y="5988638"/>
            <a:ext cx="3421626" cy="98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92163" y="6138778"/>
            <a:ext cx="3421626" cy="98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38200" y="6288917"/>
            <a:ext cx="3421626" cy="9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14147" y="6468103"/>
            <a:ext cx="951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263503" y="6618719"/>
            <a:ext cx="82625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81565" y="6791710"/>
            <a:ext cx="939324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52345" y="6496357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분류기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99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5167"/>
          <a:stretch/>
        </p:blipFill>
        <p:spPr>
          <a:xfrm>
            <a:off x="838200" y="917986"/>
            <a:ext cx="10326541" cy="25205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RandomForest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2341" y="236186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1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83279" y="236186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2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0857" y="236186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72592" y="236186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34396" y="236186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5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9392" y="3665913"/>
            <a:ext cx="257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정확도 </a:t>
            </a:r>
            <a:r>
              <a:rPr lang="en-US" altLang="ko-KR" dirty="0" smtClean="0"/>
              <a:t>: 0.933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23183"/>
              </p:ext>
            </p:extLst>
          </p:nvPr>
        </p:nvGraphicFramePr>
        <p:xfrm>
          <a:off x="6392486" y="3981797"/>
          <a:ext cx="5385668" cy="228780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46417">
                  <a:extLst>
                    <a:ext uri="{9D8B030D-6E8A-4147-A177-3AD203B41FA5}">
                      <a16:colId xmlns:a16="http://schemas.microsoft.com/office/drawing/2014/main" val="3361623718"/>
                    </a:ext>
                  </a:extLst>
                </a:gridCol>
                <a:gridCol w="1346417">
                  <a:extLst>
                    <a:ext uri="{9D8B030D-6E8A-4147-A177-3AD203B41FA5}">
                      <a16:colId xmlns:a16="http://schemas.microsoft.com/office/drawing/2014/main" val="2167064579"/>
                    </a:ext>
                  </a:extLst>
                </a:gridCol>
                <a:gridCol w="1346417">
                  <a:extLst>
                    <a:ext uri="{9D8B030D-6E8A-4147-A177-3AD203B41FA5}">
                      <a16:colId xmlns:a16="http://schemas.microsoft.com/office/drawing/2014/main" val="551403898"/>
                    </a:ext>
                  </a:extLst>
                </a:gridCol>
                <a:gridCol w="1346417">
                  <a:extLst>
                    <a:ext uri="{9D8B030D-6E8A-4147-A177-3AD203B41FA5}">
                      <a16:colId xmlns:a16="http://schemas.microsoft.com/office/drawing/2014/main" val="910403432"/>
                    </a:ext>
                  </a:extLst>
                </a:gridCol>
              </a:tblGrid>
              <a:tr h="571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setosa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virginica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824150"/>
                  </a:ext>
                </a:extLst>
              </a:tr>
              <a:tr h="571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setosa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30141"/>
                  </a:ext>
                </a:extLst>
              </a:tr>
              <a:tr h="571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093306"/>
                  </a:ext>
                </a:extLst>
              </a:tr>
              <a:tr h="571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virginica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9745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392486" y="4214554"/>
            <a:ext cx="81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actual</a:t>
            </a:r>
            <a:endParaRPr lang="ko-KR" altLang="en-US" dirty="0">
              <a:solidFill>
                <a:srgbClr val="92D05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392486" y="3994389"/>
            <a:ext cx="1318953" cy="527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9084" y="3994389"/>
            <a:ext cx="964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92D050"/>
                </a:solidFill>
              </a:rPr>
              <a:t>predicted</a:t>
            </a:r>
            <a:endParaRPr lang="ko-KR" altLang="en-US" sz="1400" dirty="0">
              <a:solidFill>
                <a:srgbClr val="92D05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489" y="4214554"/>
            <a:ext cx="4172532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5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RandomForest</a:t>
            </a:r>
            <a:r>
              <a:rPr lang="ko-KR" altLang="en-US" dirty="0" smtClean="0"/>
              <a:t>가 앞선 분류기들보다 잘 나오는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28502" y="1825625"/>
            <a:ext cx="4025297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앞선 </a:t>
            </a:r>
            <a:r>
              <a:rPr lang="ko-KR" altLang="en-US" dirty="0" err="1" smtClean="0"/>
              <a:t>분류기들은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들의 분포를 이용해 </a:t>
            </a:r>
            <a:r>
              <a:rPr lang="en-US" altLang="ko-KR" dirty="0" smtClean="0"/>
              <a:t>hyperplane</a:t>
            </a:r>
            <a:r>
              <a:rPr lang="ko-KR" altLang="en-US" dirty="0" smtClean="0"/>
              <a:t>을 그려 </a:t>
            </a:r>
            <a:r>
              <a:rPr lang="en-US" altLang="ko-KR" dirty="0" smtClean="0"/>
              <a:t>multi-class</a:t>
            </a:r>
            <a:r>
              <a:rPr lang="ko-KR" altLang="en-US" dirty="0" smtClean="0"/>
              <a:t>를 구분하려 해 구분이 어려워 분류가 잘 안되었지만 </a:t>
            </a:r>
            <a:r>
              <a:rPr lang="en-US" altLang="ko-KR" dirty="0" err="1" smtClean="0"/>
              <a:t>randomforest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트리형식의</a:t>
            </a:r>
            <a:r>
              <a:rPr lang="ko-KR" altLang="en-US" dirty="0" smtClean="0"/>
              <a:t> 분류를 하기 때문이다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825625"/>
            <a:ext cx="6490303" cy="45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22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542082"/>
            <a:ext cx="11536385" cy="287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SVM (kernel = ‘RBF’)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2341" y="227042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3279" y="227042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0857" y="227042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72592" y="227042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34396" y="2270427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fold 5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7" y="3519883"/>
            <a:ext cx="4696480" cy="3010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77025" y="4362450"/>
            <a:ext cx="4962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kernel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en-US" altLang="ko-KR" dirty="0" smtClean="0"/>
              <a:t>RBF</a:t>
            </a:r>
            <a:r>
              <a:rPr lang="ko-KR" altLang="en-US" dirty="0" smtClean="0"/>
              <a:t>으로 바꾸었더니 결과가 아주 좋은 것을 볼 수 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그러므로 데이터의 시각화를 통해 분포와 그의 특징을 살펴 적절한 </a:t>
            </a:r>
            <a:r>
              <a:rPr lang="ko-KR" altLang="en-US" dirty="0" err="1" smtClean="0"/>
              <a:t>분류기를</a:t>
            </a:r>
            <a:r>
              <a:rPr lang="ko-KR" altLang="en-US" dirty="0" smtClean="0"/>
              <a:t> 선택해주어야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Segmentation(+partial volume effect)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313" y="2753129"/>
            <a:ext cx="2568617" cy="20535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58" y="1690688"/>
            <a:ext cx="2163044" cy="20951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96" y="4313971"/>
            <a:ext cx="2163044" cy="2124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26467" y="3396241"/>
            <a:ext cx="1138844" cy="36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CSF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26467" y="6069307"/>
            <a:ext cx="1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Gray Matter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930" y="2749458"/>
            <a:ext cx="2163044" cy="20893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49279" y="5084702"/>
            <a:ext cx="158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White Matter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fMRI registration(rest fMRI)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" y="1690688"/>
            <a:ext cx="12003175" cy="1419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2" y="3429000"/>
            <a:ext cx="12026292" cy="27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fMRI registration(rest fMRI)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8" y="1790440"/>
            <a:ext cx="11712603" cy="23908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8" y="4281053"/>
            <a:ext cx="11712603" cy="23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5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fMRI motion correction(rest fMRI)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414" y="1962912"/>
            <a:ext cx="5693172" cy="44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8071"/>
            <a:ext cx="10515600" cy="1325563"/>
          </a:xfrm>
        </p:spPr>
        <p:txBody>
          <a:bodyPr/>
          <a:lstStyle/>
          <a:p>
            <a:r>
              <a:rPr lang="en-US" altLang="ko-KR"/>
              <a:t>FEAT (task fMRI)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392" y="1614234"/>
            <a:ext cx="3153215" cy="3629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6413" y="5370628"/>
            <a:ext cx="167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Design matrix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8420525" y="326191"/>
            <a:ext cx="3481873" cy="6135280"/>
            <a:chOff x="7409409" y="365125"/>
            <a:chExt cx="3481873" cy="613528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9409" y="365125"/>
              <a:ext cx="3481873" cy="291982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5665" y="3284945"/>
              <a:ext cx="3089363" cy="321546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5843"/>
          <a:stretch/>
        </p:blipFill>
        <p:spPr>
          <a:xfrm>
            <a:off x="338218" y="1825704"/>
            <a:ext cx="3433256" cy="34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2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11770</TotalTime>
  <Words>1325</Words>
  <Application>Microsoft Office PowerPoint</Application>
  <PresentationFormat>와이드스크린</PresentationFormat>
  <Paragraphs>311</Paragraphs>
  <Slides>47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Arial</vt:lpstr>
      <vt:lpstr>Wingdings</vt:lpstr>
      <vt:lpstr>Office 테마</vt:lpstr>
      <vt:lpstr>FSL</vt:lpstr>
      <vt:lpstr>Skull removal(MPRAGE.nii)</vt:lpstr>
      <vt:lpstr>Linear Registration</vt:lpstr>
      <vt:lpstr>Segmentation</vt:lpstr>
      <vt:lpstr>Segmentation(+partial volume effect)</vt:lpstr>
      <vt:lpstr>fMRI registration(rest fMRI)</vt:lpstr>
      <vt:lpstr>fMRI registration(rest fMRI)</vt:lpstr>
      <vt:lpstr>fMRI motion correction(rest fMRI)</vt:lpstr>
      <vt:lpstr>FEAT (task fMRI)</vt:lpstr>
      <vt:lpstr>PowerPoint 프레젠테이션</vt:lpstr>
      <vt:lpstr>fMRI group FEAT</vt:lpstr>
      <vt:lpstr>ICA</vt:lpstr>
      <vt:lpstr>ANTs</vt:lpstr>
      <vt:lpstr>ANTs : T1-T2 (intrasubject)</vt:lpstr>
      <vt:lpstr>ANTs : MPR-T2flair (intrasubject)</vt:lpstr>
      <vt:lpstr>ANTs : lung ins-exp</vt:lpstr>
      <vt:lpstr>ANTs : antsApplyTransforms</vt:lpstr>
      <vt:lpstr>Machine learning</vt:lpstr>
      <vt:lpstr>Dataset for Regression</vt:lpstr>
      <vt:lpstr>Dataset distribution</vt:lpstr>
      <vt:lpstr>Data collinearity</vt:lpstr>
      <vt:lpstr>Z-normalization</vt:lpstr>
      <vt:lpstr>PowerPoint 프레젠테이션</vt:lpstr>
      <vt:lpstr>Linear Regression</vt:lpstr>
      <vt:lpstr>Cross-validation</vt:lpstr>
      <vt:lpstr>Ridge regression, Lasso regression</vt:lpstr>
      <vt:lpstr>Ridge regression</vt:lpstr>
      <vt:lpstr>Lasso regression</vt:lpstr>
      <vt:lpstr>Dataset for Binary Classfication</vt:lpstr>
      <vt:lpstr>Z-normalization</vt:lpstr>
      <vt:lpstr>Dataset Visualization</vt:lpstr>
      <vt:lpstr>Logistic regression</vt:lpstr>
      <vt:lpstr>Logisitc regression</vt:lpstr>
      <vt:lpstr>Support Vector Machine(SVM)</vt:lpstr>
      <vt:lpstr>SVM</vt:lpstr>
      <vt:lpstr>RandomForest</vt:lpstr>
      <vt:lpstr>RandomForest</vt:lpstr>
      <vt:lpstr>RandomForest</vt:lpstr>
      <vt:lpstr>Dataset for Multiple Classification</vt:lpstr>
      <vt:lpstr>Dataset visualization</vt:lpstr>
      <vt:lpstr>Preprocessing</vt:lpstr>
      <vt:lpstr>OneVsRestClassifier</vt:lpstr>
      <vt:lpstr>Logistic Regression</vt:lpstr>
      <vt:lpstr>SVM (kernel = ‘linear’)</vt:lpstr>
      <vt:lpstr>RandomForest</vt:lpstr>
      <vt:lpstr>RandomForest가 앞선 분류기들보다 잘 나오는 이유</vt:lpstr>
      <vt:lpstr>SVM (kernel = ‘RBF’)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FSL</dc:title>
  <dc:creator>JSW</dc:creator>
  <cp:lastModifiedBy>JSW</cp:lastModifiedBy>
  <cp:revision>95</cp:revision>
  <dcterms:created xsi:type="dcterms:W3CDTF">2021-01-28T01:41:35Z</dcterms:created>
  <dcterms:modified xsi:type="dcterms:W3CDTF">2021-02-09T09:24:04Z</dcterms:modified>
</cp:coreProperties>
</file>